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2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78" r:id="rId6"/>
    <p:sldId id="260" r:id="rId7"/>
    <p:sldId id="261" r:id="rId8"/>
    <p:sldId id="274" r:id="rId9"/>
    <p:sldId id="263" r:id="rId10"/>
    <p:sldId id="275" r:id="rId11"/>
    <p:sldId id="271" r:id="rId12"/>
    <p:sldId id="264" r:id="rId13"/>
    <p:sldId id="265" r:id="rId14"/>
    <p:sldId id="266" r:id="rId15"/>
    <p:sldId id="267" r:id="rId16"/>
    <p:sldId id="270" r:id="rId17"/>
    <p:sldId id="268" r:id="rId18"/>
    <p:sldId id="276" r:id="rId19"/>
    <p:sldId id="269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8423" autoAdjust="0"/>
  </p:normalViewPr>
  <p:slideViewPr>
    <p:cSldViewPr snapToGrid="0">
      <p:cViewPr>
        <p:scale>
          <a:sx n="60" d="100"/>
          <a:sy n="60" d="100"/>
        </p:scale>
        <p:origin x="1140" y="3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D9F022-ED59-4CBE-90C5-9704DC56BD4A}" type="datetimeFigureOut">
              <a:rPr lang="en-US" smtClean="0"/>
              <a:t>5/13/2018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A8C179-0019-4264-B536-A1DC45C0A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674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PlayFramework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merupakan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sebuah</a:t>
            </a:r>
            <a:r>
              <a:rPr lang="en-US" baseline="0" dirty="0" smtClean="0"/>
              <a:t> web framework </a:t>
            </a:r>
            <a:r>
              <a:rPr lang="en-US" baseline="0" dirty="0" err="1" smtClean="0"/>
              <a:t>berbasis</a:t>
            </a:r>
            <a:r>
              <a:rPr lang="en-US" baseline="0" dirty="0" smtClean="0"/>
              <a:t> Bahasa Java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Scala. </a:t>
            </a:r>
            <a:r>
              <a:rPr lang="en-US" baseline="0" dirty="0" err="1" smtClean="0"/>
              <a:t>PlayFramework</a:t>
            </a:r>
            <a:r>
              <a:rPr lang="en-US" baseline="0" dirty="0" smtClean="0"/>
              <a:t> juga </a:t>
            </a:r>
            <a:r>
              <a:rPr lang="en-US" baseline="0" dirty="0" err="1" smtClean="0"/>
              <a:t>menggunakan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Arsitektur</a:t>
            </a:r>
            <a:r>
              <a:rPr lang="en-US" baseline="0" dirty="0" smtClean="0"/>
              <a:t> Model-View-Controller </a:t>
            </a:r>
            <a:r>
              <a:rPr lang="en-US" baseline="0" dirty="0" err="1" smtClean="0"/>
              <a:t>dimana</a:t>
            </a:r>
            <a:r>
              <a:rPr lang="en-US" baseline="0" dirty="0" smtClean="0"/>
              <a:t> model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controller </a:t>
            </a:r>
            <a:r>
              <a:rPr lang="en-US" baseline="0" dirty="0" err="1" smtClean="0"/>
              <a:t>menggunakan</a:t>
            </a:r>
            <a:r>
              <a:rPr lang="en-US" baseline="0" dirty="0" smtClean="0"/>
              <a:t> Bahasa java </a:t>
            </a:r>
            <a:r>
              <a:rPr lang="en-US" baseline="0" dirty="0" err="1" smtClean="0"/>
              <a:t>sedangkan</a:t>
            </a:r>
            <a:r>
              <a:rPr lang="en-US" baseline="0" dirty="0" smtClean="0"/>
              <a:t> view </a:t>
            </a:r>
            <a:r>
              <a:rPr lang="en-US" baseline="0" dirty="0" err="1" smtClean="0"/>
              <a:t>menggunakan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bahasa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html.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A8C179-0019-4264-B536-A1DC45C0A77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705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Atribut</a:t>
            </a:r>
            <a:r>
              <a:rPr lang="en-US" dirty="0" smtClean="0"/>
              <a:t> String[] DEFAULT_HASPRASYARAT_CLASSES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berisi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kuliah</a:t>
            </a:r>
            <a:r>
              <a:rPr lang="en-US" baseline="0" dirty="0" smtClean="0"/>
              <a:t> yang </a:t>
            </a:r>
            <a:r>
              <a:rPr lang="en-US" baseline="0" dirty="0" err="1" smtClean="0"/>
              <a:t>memiliki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prasyarat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A8C179-0019-4264-B536-A1DC45C0A77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831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Poin</a:t>
            </a:r>
            <a:r>
              <a:rPr lang="en-US" baseline="0" dirty="0" smtClean="0"/>
              <a:t> 1-3 </a:t>
            </a:r>
            <a:r>
              <a:rPr lang="en-US" baseline="0" dirty="0" err="1" smtClean="0"/>
              <a:t>berubah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menjadi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tipe</a:t>
            </a:r>
            <a:r>
              <a:rPr lang="en-US" baseline="0" dirty="0" smtClean="0"/>
              <a:t> data String</a:t>
            </a:r>
          </a:p>
          <a:p>
            <a:r>
              <a:rPr lang="en-US" baseline="0" dirty="0" err="1" smtClean="0"/>
              <a:t>Untuk</a:t>
            </a:r>
            <a:r>
              <a:rPr lang="en-US" baseline="0" dirty="0" smtClean="0"/>
              <a:t> method Double </a:t>
            </a:r>
            <a:r>
              <a:rPr lang="en-US" baseline="0" dirty="0" err="1" smtClean="0"/>
              <a:t>getAngkaAkhir</a:t>
            </a:r>
            <a:r>
              <a:rPr lang="en-US" baseline="0" dirty="0" smtClean="0"/>
              <a:t>() </a:t>
            </a:r>
            <a:r>
              <a:rPr lang="en-US" baseline="0" dirty="0" err="1" smtClean="0"/>
              <a:t>isinya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berubah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A8C179-0019-4264-B536-A1DC45C0A77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937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Poin</a:t>
            </a:r>
            <a:r>
              <a:rPr lang="en-US" dirty="0" smtClean="0"/>
              <a:t> 1 </a:t>
            </a:r>
            <a:r>
              <a:rPr lang="en-US" dirty="0" err="1" smtClean="0"/>
              <a:t>dan</a:t>
            </a:r>
            <a:r>
              <a:rPr lang="en-US" baseline="0" dirty="0" smtClean="0"/>
              <a:t> 4 </a:t>
            </a:r>
            <a:r>
              <a:rPr lang="en-US" baseline="0" dirty="0" err="1" smtClean="0"/>
              <a:t>dihapus</a:t>
            </a:r>
            <a:endParaRPr lang="en-US" baseline="0" dirty="0" smtClean="0"/>
          </a:p>
          <a:p>
            <a:r>
              <a:rPr lang="en-US" baseline="0" dirty="0" err="1" smtClean="0"/>
              <a:t>Poin</a:t>
            </a:r>
            <a:r>
              <a:rPr lang="en-US" baseline="0" dirty="0" smtClean="0"/>
              <a:t> 2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3 </a:t>
            </a:r>
            <a:r>
              <a:rPr lang="en-US" baseline="0" dirty="0" err="1" smtClean="0"/>
              <a:t>diganti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menjadi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kuliah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baru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kurikulum</a:t>
            </a:r>
            <a:r>
              <a:rPr lang="en-US" baseline="0" dirty="0" smtClean="0"/>
              <a:t> 2018</a:t>
            </a:r>
          </a:p>
          <a:p>
            <a:r>
              <a:rPr lang="en-US" baseline="0" dirty="0" err="1" smtClean="0"/>
              <a:t>Poin</a:t>
            </a:r>
            <a:r>
              <a:rPr lang="en-US" baseline="0" dirty="0" smtClean="0"/>
              <a:t> 5 </a:t>
            </a:r>
            <a:r>
              <a:rPr lang="en-US" baseline="0" dirty="0" err="1" smtClean="0"/>
              <a:t>menghapus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pengecekan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terhadap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kuliah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wajib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menambahkan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jalur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skripsi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tugas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akhir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A8C179-0019-4264-B536-A1DC45C0A77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702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570395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19738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26680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76134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08689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85418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6689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566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0316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093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369110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174799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787850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5851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936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634031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6492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5749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  <p:sldLayoutId id="2147483894" r:id="rId12"/>
    <p:sldLayoutId id="2147483895" r:id="rId13"/>
    <p:sldLayoutId id="2147483896" r:id="rId14"/>
    <p:sldLayoutId id="2147483897" r:id="rId15"/>
    <p:sldLayoutId id="2147483898" r:id="rId16"/>
    <p:sldLayoutId id="2147483899" r:id="rId17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9347" y="2225842"/>
            <a:ext cx="8361229" cy="252452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Migrasi</a:t>
            </a:r>
            <a:r>
              <a:rPr lang="en-US" dirty="0" smtClean="0"/>
              <a:t> </a:t>
            </a:r>
            <a:r>
              <a:rPr lang="en-US" dirty="0" err="1" smtClean="0"/>
              <a:t>IFStudentPortal</a:t>
            </a:r>
            <a:r>
              <a:rPr lang="en-US" dirty="0" smtClean="0"/>
              <a:t> </a:t>
            </a:r>
            <a:r>
              <a:rPr lang="id-ID" dirty="0" smtClean="0"/>
              <a:t/>
            </a:r>
            <a:br>
              <a:rPr lang="id-ID" dirty="0" smtClean="0"/>
            </a:br>
            <a:r>
              <a:rPr lang="en-US" dirty="0" err="1" smtClean="0"/>
              <a:t>dan</a:t>
            </a:r>
            <a:r>
              <a:rPr lang="id-ID" dirty="0" smtClean="0"/>
              <a:t/>
            </a:r>
            <a:br>
              <a:rPr lang="id-ID" dirty="0" smtClean="0"/>
            </a:br>
            <a:r>
              <a:rPr lang="en-US" dirty="0" smtClean="0"/>
              <a:t> </a:t>
            </a:r>
            <a:r>
              <a:rPr lang="en-US" dirty="0" err="1" smtClean="0"/>
              <a:t>SIAModels</a:t>
            </a:r>
            <a:r>
              <a:rPr lang="en-US" dirty="0" smtClean="0"/>
              <a:t> </a:t>
            </a:r>
            <a:r>
              <a:rPr lang="id-ID" dirty="0" smtClean="0"/>
              <a:t/>
            </a:r>
            <a:br>
              <a:rPr lang="id-ID" dirty="0" smtClean="0"/>
            </a:b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id-ID" dirty="0" smtClean="0"/>
              <a:t/>
            </a:r>
            <a:br>
              <a:rPr lang="id-ID" dirty="0" smtClean="0"/>
            </a:br>
            <a:r>
              <a:rPr lang="en-US" dirty="0" err="1" smtClean="0"/>
              <a:t>Kurikulum</a:t>
            </a:r>
            <a:r>
              <a:rPr lang="en-US" dirty="0" smtClean="0"/>
              <a:t> 2018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4124" y="4750364"/>
            <a:ext cx="6831673" cy="1086237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Andrianto</a:t>
            </a:r>
            <a:r>
              <a:rPr lang="en-US" dirty="0" smtClean="0"/>
              <a:t> </a:t>
            </a:r>
            <a:r>
              <a:rPr lang="en-US" dirty="0" err="1" smtClean="0"/>
              <a:t>Sugiarto</a:t>
            </a:r>
            <a:endParaRPr lang="en-US" dirty="0"/>
          </a:p>
          <a:p>
            <a:r>
              <a:rPr lang="en-US" dirty="0" smtClean="0"/>
              <a:t>2013730046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15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err="1" smtClean="0"/>
              <a:t>Analisis</a:t>
            </a:r>
            <a:r>
              <a:rPr lang="en-US" sz="3600" dirty="0" smtClean="0"/>
              <a:t> </a:t>
            </a:r>
            <a:r>
              <a:rPr lang="en-US" sz="3600" dirty="0" err="1" smtClean="0"/>
              <a:t>SIAModels</a:t>
            </a:r>
            <a:r>
              <a:rPr lang="en-US" sz="3600" dirty="0" smtClean="0"/>
              <a:t> (Package </a:t>
            </a:r>
            <a:r>
              <a:rPr lang="en-US" sz="3600" dirty="0" err="1" smtClean="0"/>
              <a:t>id.ac.unpar.siamodels.matakuliah.interfaces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 smtClean="0"/>
              <a:t>Perubahan</a:t>
            </a:r>
            <a:r>
              <a:rPr lang="en-US" sz="2400" dirty="0" smtClean="0"/>
              <a:t> </a:t>
            </a:r>
            <a:r>
              <a:rPr lang="en-US" sz="2400" dirty="0" err="1" smtClean="0"/>
              <a:t>untuk</a:t>
            </a:r>
            <a:r>
              <a:rPr lang="en-US" sz="2400" dirty="0" smtClean="0"/>
              <a:t> </a:t>
            </a:r>
            <a:r>
              <a:rPr lang="en-US" sz="2400" i="1" dirty="0" smtClean="0"/>
              <a:t>package</a:t>
            </a:r>
            <a:r>
              <a:rPr lang="en-US" sz="2400" dirty="0" smtClean="0"/>
              <a:t> </a:t>
            </a:r>
            <a:r>
              <a:rPr lang="en-US" sz="2400" dirty="0" err="1" smtClean="0"/>
              <a:t>ini</a:t>
            </a:r>
            <a:r>
              <a:rPr lang="en-US" sz="2400" dirty="0" smtClean="0"/>
              <a:t> </a:t>
            </a:r>
            <a:r>
              <a:rPr lang="en-US" sz="2400" dirty="0" err="1" smtClean="0"/>
              <a:t>terdapat</a:t>
            </a:r>
            <a:r>
              <a:rPr lang="en-US" sz="2400" dirty="0" smtClean="0"/>
              <a:t> </a:t>
            </a:r>
            <a:r>
              <a:rPr lang="en-US" sz="2400" dirty="0" err="1" smtClean="0"/>
              <a:t>pada</a:t>
            </a:r>
            <a:r>
              <a:rPr lang="en-US" sz="2400" dirty="0" smtClean="0"/>
              <a:t> interface </a:t>
            </a:r>
            <a:r>
              <a:rPr lang="en-US" sz="2400" dirty="0" err="1" smtClean="0"/>
              <a:t>HasPrasyarat</a:t>
            </a:r>
            <a:r>
              <a:rPr lang="en-US" sz="2400" dirty="0" smtClean="0"/>
              <a:t>, </a:t>
            </a:r>
            <a:r>
              <a:rPr lang="en-US" sz="2400" dirty="0" err="1" smtClean="0"/>
              <a:t>yaitu</a:t>
            </a:r>
            <a:endParaRPr lang="en-US" sz="2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i="0" dirty="0" err="1" smtClean="0"/>
              <a:t>Atribut</a:t>
            </a:r>
            <a:r>
              <a:rPr lang="en-US" sz="2400" dirty="0" smtClean="0"/>
              <a:t> </a:t>
            </a:r>
            <a:r>
              <a:rPr lang="en-US" sz="2400" b="1" i="0" dirty="0" smtClean="0"/>
              <a:t>String[] DEFAULT_HASPRASYARAT_CLASSES</a:t>
            </a:r>
            <a:endParaRPr lang="en-US" sz="2400" b="1" i="0" dirty="0"/>
          </a:p>
        </p:txBody>
      </p:sp>
    </p:spTree>
    <p:extLst>
      <p:ext uri="{BB962C8B-B14F-4D97-AF65-F5344CB8AC3E}">
        <p14:creationId xmlns:p14="http://schemas.microsoft.com/office/powerpoint/2010/main" val="73295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5509" y="275883"/>
            <a:ext cx="10353761" cy="1326321"/>
          </a:xfrm>
        </p:spPr>
        <p:txBody>
          <a:bodyPr/>
          <a:lstStyle/>
          <a:p>
            <a:r>
              <a:rPr lang="en-US" dirty="0" err="1" smtClean="0"/>
              <a:t>Rancangan</a:t>
            </a:r>
            <a:r>
              <a:rPr lang="en-US" dirty="0" smtClean="0"/>
              <a:t> Diagram </a:t>
            </a:r>
            <a:r>
              <a:rPr lang="en-US" dirty="0" err="1" smtClean="0"/>
              <a:t>Kelas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499" y="1421731"/>
            <a:ext cx="7749894" cy="5123449"/>
          </a:xfrm>
        </p:spPr>
      </p:pic>
    </p:spTree>
    <p:extLst>
      <p:ext uri="{BB962C8B-B14F-4D97-AF65-F5344CB8AC3E}">
        <p14:creationId xmlns:p14="http://schemas.microsoft.com/office/powerpoint/2010/main" val="300609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Kurikulum</a:t>
            </a:r>
            <a:r>
              <a:rPr lang="en-US" dirty="0" smtClean="0"/>
              <a:t> 2018 (</a:t>
            </a:r>
            <a:r>
              <a:rPr lang="en-US" dirty="0" err="1" smtClean="0"/>
              <a:t>Angka</a:t>
            </a:r>
            <a:r>
              <a:rPr lang="en-US" dirty="0" smtClean="0"/>
              <a:t> </a:t>
            </a:r>
            <a:r>
              <a:rPr lang="en-US" dirty="0" err="1" smtClean="0"/>
              <a:t>Akhir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Konversinya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0605568"/>
              </p:ext>
            </p:extLst>
          </p:nvPr>
        </p:nvGraphicFramePr>
        <p:xfrm>
          <a:off x="1371600" y="2055363"/>
          <a:ext cx="8596311" cy="46268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7"/>
                <a:gridCol w="2865437"/>
                <a:gridCol w="2865437"/>
              </a:tblGrid>
              <a:tr h="725054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b="1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Angka</a:t>
                      </a:r>
                      <a:r>
                        <a:rPr lang="en-US" sz="22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200" b="1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Akhir</a:t>
                      </a:r>
                      <a:r>
                        <a:rPr lang="en-US" sz="22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(AA)</a:t>
                      </a:r>
                      <a:endParaRPr lang="en-US" sz="2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b="1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Nilai</a:t>
                      </a:r>
                      <a:r>
                        <a:rPr lang="en-US" sz="22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200" b="1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Akhir</a:t>
                      </a:r>
                      <a:r>
                        <a:rPr lang="en-US" sz="22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(NA)</a:t>
                      </a:r>
                      <a:endParaRPr lang="en-US" sz="2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b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Bobot Nilai Akhir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 – 100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77 – 79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3.67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73 – 76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3.33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70 – 72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67 – 69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2.67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63 – 66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2.33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60 – 62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57 – 59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1.67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 – 56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0 - 49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985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Analisis</a:t>
            </a:r>
            <a:r>
              <a:rPr lang="en-US" dirty="0" smtClean="0"/>
              <a:t> </a:t>
            </a:r>
            <a:r>
              <a:rPr lang="en-US" dirty="0" err="1" smtClean="0"/>
              <a:t>SIAModels</a:t>
            </a:r>
            <a:r>
              <a:rPr lang="en-US" dirty="0" smtClean="0"/>
              <a:t> (</a:t>
            </a:r>
            <a:r>
              <a:rPr lang="en-US" i="1" dirty="0" smtClean="0"/>
              <a:t>Package </a:t>
            </a:r>
            <a:r>
              <a:rPr lang="en-US" i="1" dirty="0" err="1" smtClean="0"/>
              <a:t>id.ac.unpar.ac.siamodels</a:t>
            </a:r>
            <a:r>
              <a:rPr lang="en-US" i="1" dirty="0" smtClean="0"/>
              <a:t>)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 err="1" smtClean="0"/>
              <a:t>Beberapa</a:t>
            </a:r>
            <a:r>
              <a:rPr lang="en-US" sz="2400" dirty="0" smtClean="0"/>
              <a:t> </a:t>
            </a:r>
            <a:r>
              <a:rPr lang="en-US" sz="2400" dirty="0" err="1"/>
              <a:t>p</a:t>
            </a:r>
            <a:r>
              <a:rPr lang="en-US" sz="2400" dirty="0" err="1" smtClean="0"/>
              <a:t>erubahan</a:t>
            </a:r>
            <a:r>
              <a:rPr lang="en-US" sz="2400" dirty="0" smtClean="0"/>
              <a:t> yang </a:t>
            </a:r>
            <a:r>
              <a:rPr lang="en-US" sz="2400" dirty="0" err="1" smtClean="0"/>
              <a:t>terdapat</a:t>
            </a:r>
            <a:r>
              <a:rPr lang="en-US" sz="2400" dirty="0" smtClean="0"/>
              <a:t> </a:t>
            </a:r>
            <a:r>
              <a:rPr lang="en-US" sz="2400" dirty="0" err="1" smtClean="0"/>
              <a:t>pada</a:t>
            </a:r>
            <a:r>
              <a:rPr lang="en-US" sz="2400" dirty="0" smtClean="0"/>
              <a:t> </a:t>
            </a:r>
            <a:r>
              <a:rPr lang="en-US" sz="2400" i="1" dirty="0" smtClean="0"/>
              <a:t>package </a:t>
            </a:r>
            <a:r>
              <a:rPr lang="en-US" sz="2400" i="1" dirty="0" err="1" smtClean="0"/>
              <a:t>ini</a:t>
            </a:r>
            <a:r>
              <a:rPr lang="en-US" sz="2400" i="1" dirty="0" smtClean="0"/>
              <a:t>, </a:t>
            </a:r>
            <a:r>
              <a:rPr lang="en-US" sz="2400" i="1" dirty="0" err="1" smtClean="0"/>
              <a:t>yaitu</a:t>
            </a:r>
            <a:r>
              <a:rPr lang="en-US" sz="2400" i="1" dirty="0" smtClean="0"/>
              <a:t> 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 err="1" smtClean="0"/>
              <a:t>Kelas</a:t>
            </a:r>
            <a:r>
              <a:rPr lang="en-US" sz="2200" dirty="0" smtClean="0"/>
              <a:t> </a:t>
            </a:r>
            <a:r>
              <a:rPr lang="en-US" sz="2200" dirty="0" err="1" smtClean="0"/>
              <a:t>Nilai</a:t>
            </a:r>
            <a:endParaRPr lang="en-US" sz="2200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000" dirty="0" err="1" smtClean="0"/>
              <a:t>Atribut</a:t>
            </a:r>
            <a:r>
              <a:rPr lang="en-US" sz="2000" dirty="0" smtClean="0"/>
              <a:t>, Constructor, </a:t>
            </a:r>
            <a:r>
              <a:rPr lang="en-US" sz="2000" dirty="0" err="1" smtClean="0"/>
              <a:t>dan</a:t>
            </a:r>
            <a:r>
              <a:rPr lang="en-US" sz="2000" dirty="0" smtClean="0"/>
              <a:t> method yang </a:t>
            </a:r>
            <a:r>
              <a:rPr lang="en-US" sz="2000" dirty="0" err="1" smtClean="0"/>
              <a:t>perlu</a:t>
            </a:r>
            <a:r>
              <a:rPr lang="en-US" sz="2000" dirty="0" smtClean="0"/>
              <a:t> </a:t>
            </a:r>
            <a:r>
              <a:rPr lang="en-US" sz="2000" dirty="0" err="1" smtClean="0"/>
              <a:t>diubah</a:t>
            </a:r>
            <a:r>
              <a:rPr lang="en-US" sz="2000" dirty="0" smtClean="0"/>
              <a:t>, </a:t>
            </a:r>
            <a:r>
              <a:rPr lang="en-US" sz="2000" dirty="0" err="1" smtClean="0"/>
              <a:t>yaitu</a:t>
            </a:r>
            <a:r>
              <a:rPr lang="en-US" sz="2000" dirty="0" smtClean="0"/>
              <a:t>: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2000" dirty="0" err="1" smtClean="0"/>
              <a:t>Atribut</a:t>
            </a:r>
            <a:r>
              <a:rPr lang="en-US" sz="2000" dirty="0" smtClean="0"/>
              <a:t> </a:t>
            </a:r>
            <a:r>
              <a:rPr lang="en-US" sz="2000" b="1" dirty="0" smtClean="0"/>
              <a:t>Character </a:t>
            </a:r>
            <a:r>
              <a:rPr lang="en-US" sz="2000" b="1" dirty="0" err="1" smtClean="0"/>
              <a:t>nilaiAkhi</a:t>
            </a:r>
            <a:r>
              <a:rPr lang="en-US" sz="2000" dirty="0" err="1"/>
              <a:t>r</a:t>
            </a:r>
            <a:endParaRPr lang="en-US" sz="2000" dirty="0" smtClean="0"/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2000" dirty="0" smtClean="0"/>
              <a:t>Parameter </a:t>
            </a:r>
            <a:r>
              <a:rPr lang="en-US" sz="2000" b="1" dirty="0" smtClean="0"/>
              <a:t>Character </a:t>
            </a:r>
            <a:r>
              <a:rPr lang="en-US" sz="2000" b="1" dirty="0" err="1" smtClean="0"/>
              <a:t>nilaiAkhir</a:t>
            </a:r>
            <a:r>
              <a:rPr lang="en-US" sz="2000" b="1" dirty="0" smtClean="0"/>
              <a:t> 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2000" i="1" dirty="0" smtClean="0"/>
              <a:t>Method</a:t>
            </a:r>
            <a:r>
              <a:rPr lang="en-US" sz="2000" dirty="0" smtClean="0"/>
              <a:t> </a:t>
            </a:r>
            <a:r>
              <a:rPr lang="en-US" sz="2000" b="1" dirty="0" smtClean="0"/>
              <a:t>Character </a:t>
            </a:r>
            <a:r>
              <a:rPr lang="en-US" sz="2000" b="1" dirty="0" err="1" smtClean="0"/>
              <a:t>getNilaiAkhir</a:t>
            </a:r>
            <a:r>
              <a:rPr lang="en-US" sz="2000" b="1" dirty="0" smtClean="0"/>
              <a:t>()</a:t>
            </a:r>
            <a:endParaRPr lang="en-US" sz="2000" dirty="0" smtClean="0"/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2000" i="1" dirty="0" smtClean="0"/>
              <a:t>Method</a:t>
            </a:r>
            <a:r>
              <a:rPr lang="en-US" sz="2000" dirty="0" smtClean="0"/>
              <a:t> </a:t>
            </a:r>
            <a:r>
              <a:rPr lang="en-US" sz="2000" b="1" dirty="0" smtClean="0"/>
              <a:t>Double </a:t>
            </a:r>
            <a:r>
              <a:rPr lang="en-US" sz="2000" b="1" dirty="0" err="1" smtClean="0"/>
              <a:t>getAngkaAkhir</a:t>
            </a:r>
            <a:r>
              <a:rPr lang="en-US" sz="2000" b="1" dirty="0" smtClean="0"/>
              <a:t>()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5191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SIAModels</a:t>
            </a:r>
            <a:r>
              <a:rPr lang="en-US" dirty="0"/>
              <a:t> (</a:t>
            </a:r>
            <a:r>
              <a:rPr lang="en-US" i="1" dirty="0"/>
              <a:t>Package </a:t>
            </a:r>
            <a:r>
              <a:rPr lang="en-US" i="1" dirty="0" err="1"/>
              <a:t>id.ac.unpar.ac.siamodels</a:t>
            </a:r>
            <a:r>
              <a:rPr lang="en-US" i="1" dirty="0" smtClean="0"/>
              <a:t>) </a:t>
            </a:r>
            <a:r>
              <a:rPr lang="en-US" sz="2400" i="1" dirty="0" smtClean="0"/>
              <a:t>cont.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err="1" smtClean="0"/>
              <a:t>Kelas</a:t>
            </a:r>
            <a:r>
              <a:rPr lang="en-US" sz="2400" dirty="0" smtClean="0"/>
              <a:t> </a:t>
            </a:r>
            <a:r>
              <a:rPr lang="en-US" sz="2400" dirty="0" err="1" smtClean="0"/>
              <a:t>Mahasiswa</a:t>
            </a:r>
            <a:endParaRPr lang="en-US" sz="2400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200" dirty="0" smtClean="0"/>
              <a:t>Method-method yang </a:t>
            </a:r>
            <a:r>
              <a:rPr lang="en-US" sz="2200" dirty="0" err="1" smtClean="0"/>
              <a:t>perlu</a:t>
            </a:r>
            <a:r>
              <a:rPr lang="en-US" sz="2200" dirty="0" smtClean="0"/>
              <a:t> </a:t>
            </a:r>
            <a:r>
              <a:rPr lang="en-US" sz="2200" dirty="0" err="1" smtClean="0"/>
              <a:t>diubah</a:t>
            </a:r>
            <a:r>
              <a:rPr lang="en-US" sz="2200" dirty="0" smtClean="0"/>
              <a:t> </a:t>
            </a:r>
            <a:r>
              <a:rPr lang="en-US" sz="2200" dirty="0" err="1" smtClean="0"/>
              <a:t>dan</a:t>
            </a:r>
            <a:r>
              <a:rPr lang="en-US" sz="2200" dirty="0" smtClean="0"/>
              <a:t> </a:t>
            </a:r>
            <a:r>
              <a:rPr lang="en-US" sz="2200" dirty="0" err="1" smtClean="0"/>
              <a:t>disesuaikan</a:t>
            </a:r>
            <a:r>
              <a:rPr lang="en-US" sz="2200" dirty="0" smtClean="0"/>
              <a:t> </a:t>
            </a:r>
            <a:r>
              <a:rPr lang="en-US" sz="2200" dirty="0" err="1" smtClean="0"/>
              <a:t>dengan</a:t>
            </a:r>
            <a:r>
              <a:rPr lang="en-US" sz="2200" dirty="0" smtClean="0"/>
              <a:t> </a:t>
            </a:r>
            <a:r>
              <a:rPr lang="en-US" sz="2200" dirty="0" err="1" smtClean="0"/>
              <a:t>kelas</a:t>
            </a:r>
            <a:r>
              <a:rPr lang="en-US" sz="2200" dirty="0" smtClean="0"/>
              <a:t> </a:t>
            </a:r>
            <a:r>
              <a:rPr lang="en-US" sz="2200" dirty="0" err="1" smtClean="0"/>
              <a:t>Nilai</a:t>
            </a:r>
            <a:r>
              <a:rPr lang="en-US" sz="2200" dirty="0" smtClean="0"/>
              <a:t>, </a:t>
            </a:r>
            <a:r>
              <a:rPr lang="en-US" sz="2200" dirty="0" err="1" smtClean="0"/>
              <a:t>yaitu</a:t>
            </a:r>
            <a:r>
              <a:rPr lang="en-US" sz="2200" dirty="0" smtClean="0"/>
              <a:t> :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2000" b="1" dirty="0" smtClean="0"/>
              <a:t>double </a:t>
            </a:r>
            <a:r>
              <a:rPr lang="en-US" sz="2000" b="1" dirty="0" err="1" smtClean="0"/>
              <a:t>calculateIPTempuh</a:t>
            </a:r>
            <a:r>
              <a:rPr lang="en-US" sz="2000" b="1" dirty="0" smtClean="0"/>
              <a:t>(</a:t>
            </a:r>
            <a:r>
              <a:rPr lang="en-US" sz="2000" b="1" dirty="0" err="1" smtClean="0"/>
              <a:t>boolean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lulusSaja</a:t>
            </a:r>
            <a:r>
              <a:rPr lang="en-US" sz="2000" b="1" dirty="0" smtClean="0"/>
              <a:t>)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2000" b="1" dirty="0"/>
              <a:t>d</a:t>
            </a:r>
            <a:r>
              <a:rPr lang="en-US" sz="2000" b="1" dirty="0" smtClean="0"/>
              <a:t>ouble </a:t>
            </a:r>
            <a:r>
              <a:rPr lang="en-US" sz="2000" b="1" dirty="0" err="1" smtClean="0"/>
              <a:t>calculateIPKumulatif</a:t>
            </a:r>
            <a:r>
              <a:rPr lang="en-US" sz="2000" b="1" dirty="0" smtClean="0"/>
              <a:t>()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2000" b="1" dirty="0"/>
              <a:t>d</a:t>
            </a:r>
            <a:r>
              <a:rPr lang="en-US" sz="2000" b="1" dirty="0" smtClean="0"/>
              <a:t>ouble </a:t>
            </a:r>
            <a:r>
              <a:rPr lang="en-US" sz="2000" b="1" dirty="0" err="1" smtClean="0"/>
              <a:t>calculateSKSTempuh</a:t>
            </a:r>
            <a:r>
              <a:rPr lang="en-US" sz="2000" b="1" dirty="0" smtClean="0"/>
              <a:t>(Boolean </a:t>
            </a:r>
            <a:r>
              <a:rPr lang="en-US" sz="2000" b="1" dirty="0" err="1" smtClean="0"/>
              <a:t>lulusSaja</a:t>
            </a:r>
            <a:r>
              <a:rPr lang="en-US" sz="2000" b="1" dirty="0" smtClean="0"/>
              <a:t>)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2000" b="1" dirty="0" err="1" smtClean="0"/>
              <a:t>boolean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hasLulusKuliah</a:t>
            </a:r>
            <a:r>
              <a:rPr lang="en-US" sz="2000" b="1" dirty="0" smtClean="0"/>
              <a:t>(String </a:t>
            </a:r>
            <a:r>
              <a:rPr lang="en-US" sz="2000" b="1" dirty="0" err="1" smtClean="0"/>
              <a:t>kodeMataKuliah</a:t>
            </a:r>
            <a:r>
              <a:rPr lang="en-US" sz="2000" b="1" dirty="0" smtClean="0"/>
              <a:t>)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665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Analisis</a:t>
            </a:r>
            <a:r>
              <a:rPr lang="en-US" dirty="0" smtClean="0"/>
              <a:t> </a:t>
            </a:r>
            <a:r>
              <a:rPr lang="en-US" dirty="0" err="1" smtClean="0"/>
              <a:t>IFStudentPortal</a:t>
            </a:r>
            <a:r>
              <a:rPr lang="en-US" dirty="0" smtClean="0"/>
              <a:t> (</a:t>
            </a:r>
            <a:r>
              <a:rPr lang="en-US" i="1" dirty="0" smtClean="0"/>
              <a:t>Package </a:t>
            </a:r>
            <a:r>
              <a:rPr lang="en-US" i="1" dirty="0" err="1" smtClean="0"/>
              <a:t>Models.Support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 err="1" smtClean="0"/>
              <a:t>Pada</a:t>
            </a:r>
            <a:r>
              <a:rPr lang="en-US" sz="2400" dirty="0" smtClean="0"/>
              <a:t> </a:t>
            </a:r>
            <a:r>
              <a:rPr lang="en-US" sz="2400" dirty="0" err="1"/>
              <a:t>k</a:t>
            </a:r>
            <a:r>
              <a:rPr lang="en-US" sz="2400" dirty="0" err="1" smtClean="0"/>
              <a:t>elas</a:t>
            </a:r>
            <a:r>
              <a:rPr lang="en-US" sz="2400" dirty="0" smtClean="0"/>
              <a:t> Scarper </a:t>
            </a:r>
            <a:r>
              <a:rPr lang="en-US" sz="2400" dirty="0" err="1" smtClean="0"/>
              <a:t>perlu</a:t>
            </a:r>
            <a:r>
              <a:rPr lang="en-US" sz="2400" dirty="0" smtClean="0"/>
              <a:t> </a:t>
            </a:r>
            <a:r>
              <a:rPr lang="en-US" sz="2400" dirty="0" err="1" smtClean="0"/>
              <a:t>disesuaikan</a:t>
            </a:r>
            <a:r>
              <a:rPr lang="en-US" sz="2400" dirty="0" smtClean="0"/>
              <a:t> </a:t>
            </a:r>
            <a:r>
              <a:rPr lang="en-US" sz="2400" dirty="0" err="1" smtClean="0"/>
              <a:t>dengan</a:t>
            </a:r>
            <a:r>
              <a:rPr lang="en-US" sz="2400" dirty="0" smtClean="0"/>
              <a:t> </a:t>
            </a:r>
            <a:r>
              <a:rPr lang="en-US" sz="2400" dirty="0" err="1" smtClean="0"/>
              <a:t>perubahan</a:t>
            </a:r>
            <a:r>
              <a:rPr lang="en-US" sz="2400" dirty="0" smtClean="0"/>
              <a:t> yang </a:t>
            </a:r>
            <a:r>
              <a:rPr lang="en-US" sz="2400" dirty="0" err="1" smtClean="0"/>
              <a:t>pada</a:t>
            </a:r>
            <a:r>
              <a:rPr lang="en-US" sz="2400" dirty="0" smtClean="0"/>
              <a:t> </a:t>
            </a:r>
            <a:r>
              <a:rPr lang="en-US" sz="2400" dirty="0" err="1" smtClean="0"/>
              <a:t>SIAModels</a:t>
            </a:r>
            <a:r>
              <a:rPr lang="en-US" sz="2400" dirty="0"/>
              <a:t> </a:t>
            </a:r>
            <a:r>
              <a:rPr lang="en-US" sz="2400" dirty="0" err="1" smtClean="0"/>
              <a:t>adalah</a:t>
            </a:r>
            <a:r>
              <a:rPr lang="en-US" sz="2400" dirty="0" smtClean="0"/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i="1" dirty="0" smtClean="0"/>
              <a:t>Method</a:t>
            </a:r>
            <a:r>
              <a:rPr lang="en-US" sz="2200" dirty="0" smtClean="0"/>
              <a:t> </a:t>
            </a:r>
            <a:r>
              <a:rPr lang="en-US" sz="2200" b="1" dirty="0" smtClean="0"/>
              <a:t>public void </a:t>
            </a:r>
            <a:r>
              <a:rPr lang="en-US" sz="2200" b="1" dirty="0" err="1" smtClean="0"/>
              <a:t>requestNilai</a:t>
            </a:r>
            <a:r>
              <a:rPr lang="en-US" sz="2200" b="1" dirty="0" smtClean="0"/>
              <a:t>(String </a:t>
            </a:r>
            <a:r>
              <a:rPr lang="en-US" sz="2200" b="1" dirty="0" err="1" smtClean="0"/>
              <a:t>phpsessid</a:t>
            </a:r>
            <a:r>
              <a:rPr lang="en-US" sz="2200" b="1" dirty="0" smtClean="0"/>
              <a:t>, </a:t>
            </a:r>
            <a:r>
              <a:rPr lang="en-US" sz="2200" b="1" dirty="0" err="1" smtClean="0"/>
              <a:t>Mahasiswa</a:t>
            </a:r>
            <a:r>
              <a:rPr lang="en-US" sz="2200" b="1" dirty="0" smtClean="0"/>
              <a:t> </a:t>
            </a:r>
            <a:r>
              <a:rPr lang="en-US" sz="2200" b="1" dirty="0" err="1" smtClean="0"/>
              <a:t>logged_mhs</a:t>
            </a:r>
            <a:r>
              <a:rPr lang="en-US" sz="2200" b="1" dirty="0" smtClean="0"/>
              <a:t>)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86104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Rancangan</a:t>
            </a:r>
            <a:r>
              <a:rPr lang="en-US" dirty="0" smtClean="0"/>
              <a:t> Diagram </a:t>
            </a:r>
            <a:r>
              <a:rPr lang="en-US" dirty="0" err="1" smtClean="0"/>
              <a:t>kELAS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857" y="2095500"/>
            <a:ext cx="9486760" cy="3695700"/>
          </a:xfrm>
        </p:spPr>
      </p:pic>
    </p:spTree>
    <p:extLst>
      <p:ext uri="{BB962C8B-B14F-4D97-AF65-F5344CB8AC3E}">
        <p14:creationId xmlns:p14="http://schemas.microsoft.com/office/powerpoint/2010/main" val="310611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Kurikulum</a:t>
            </a:r>
            <a:r>
              <a:rPr lang="en-US" dirty="0" smtClean="0"/>
              <a:t> 2018 (</a:t>
            </a:r>
            <a:r>
              <a:rPr lang="en-US" dirty="0" err="1" smtClean="0"/>
              <a:t>Syarat</a:t>
            </a:r>
            <a:r>
              <a:rPr lang="en-US" dirty="0" smtClean="0"/>
              <a:t> </a:t>
            </a:r>
            <a:r>
              <a:rPr lang="en-US" dirty="0" err="1" smtClean="0"/>
              <a:t>Kelulusan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1"/>
            <a:ext cx="10178322" cy="4274819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err="1">
                <a:solidFill>
                  <a:schemeClr val="tx1"/>
                </a:solidFill>
              </a:rPr>
              <a:t>Syarat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kelulusan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pada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Kurikulum</a:t>
            </a:r>
            <a:r>
              <a:rPr lang="en-US" sz="2400" dirty="0">
                <a:solidFill>
                  <a:schemeClr val="tx1"/>
                </a:solidFill>
              </a:rPr>
              <a:t> 2018 </a:t>
            </a:r>
            <a:r>
              <a:rPr lang="en-US" sz="2400" dirty="0" err="1">
                <a:solidFill>
                  <a:schemeClr val="tx1"/>
                </a:solidFill>
              </a:rPr>
              <a:t>bagi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mahasiswa</a:t>
            </a:r>
            <a:r>
              <a:rPr lang="en-US" sz="2400" dirty="0">
                <a:solidFill>
                  <a:schemeClr val="tx1"/>
                </a:solidFill>
              </a:rPr>
              <a:t> Prodi </a:t>
            </a:r>
            <a:r>
              <a:rPr lang="en-US" sz="2400" dirty="0" err="1">
                <a:solidFill>
                  <a:schemeClr val="tx1"/>
                </a:solidFill>
              </a:rPr>
              <a:t>Teknik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Informatika</a:t>
            </a:r>
            <a:r>
              <a:rPr lang="en-US" sz="2400" dirty="0">
                <a:solidFill>
                  <a:schemeClr val="tx1"/>
                </a:solidFill>
              </a:rPr>
              <a:t> UNPAR </a:t>
            </a:r>
            <a:r>
              <a:rPr lang="en-US" sz="2400" dirty="0" err="1">
                <a:solidFill>
                  <a:schemeClr val="tx1"/>
                </a:solidFill>
              </a:rPr>
              <a:t>adalah</a:t>
            </a:r>
            <a:r>
              <a:rPr lang="en-US" sz="2400" dirty="0" smtClean="0">
                <a:solidFill>
                  <a:schemeClr val="tx1"/>
                </a:solidFill>
              </a:rPr>
              <a:t>: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US" sz="2400" dirty="0" err="1">
                <a:solidFill>
                  <a:schemeClr val="tx1"/>
                </a:solidFill>
              </a:rPr>
              <a:t>Memenuhi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syarat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kelulusan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sarjana</a:t>
            </a:r>
            <a:r>
              <a:rPr lang="en-US" sz="2400" dirty="0">
                <a:solidFill>
                  <a:schemeClr val="tx1"/>
                </a:solidFill>
              </a:rPr>
              <a:t> yang </a:t>
            </a:r>
            <a:r>
              <a:rPr lang="en-US" sz="2400" dirty="0" err="1">
                <a:solidFill>
                  <a:schemeClr val="tx1"/>
                </a:solidFill>
              </a:rPr>
              <a:t>diterapkan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oleh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universitas</a:t>
            </a:r>
            <a:r>
              <a:rPr lang="en-US" sz="2400" dirty="0" smtClean="0">
                <a:solidFill>
                  <a:schemeClr val="tx1"/>
                </a:solidFill>
              </a:rPr>
              <a:t>.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US" sz="2200" dirty="0">
                <a:solidFill>
                  <a:schemeClr val="tx1"/>
                </a:solidFill>
              </a:rPr>
              <a:t>Lulus minimal 144 SKS </a:t>
            </a:r>
            <a:r>
              <a:rPr lang="en-US" sz="2200" dirty="0" err="1">
                <a:solidFill>
                  <a:schemeClr val="tx1"/>
                </a:solidFill>
              </a:rPr>
              <a:t>dengan</a:t>
            </a:r>
            <a:r>
              <a:rPr lang="en-US" sz="2200" dirty="0">
                <a:solidFill>
                  <a:schemeClr val="tx1"/>
                </a:solidFill>
              </a:rPr>
              <a:t> IPK minimal 2.0, </a:t>
            </a:r>
            <a:r>
              <a:rPr lang="en-US" sz="2200" dirty="0" err="1">
                <a:solidFill>
                  <a:schemeClr val="tx1"/>
                </a:solidFill>
              </a:rPr>
              <a:t>dengan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ketentuan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berikut</a:t>
            </a:r>
            <a:r>
              <a:rPr lang="en-US" sz="2200" dirty="0" smtClean="0">
                <a:solidFill>
                  <a:schemeClr val="tx1"/>
                </a:solidFill>
              </a:rPr>
              <a:t>:</a:t>
            </a:r>
          </a:p>
          <a:p>
            <a:pPr marL="1428750" lvl="2" indent="-514350">
              <a:buFont typeface="+mj-lt"/>
              <a:buAutoNum type="alphaUcPeriod"/>
            </a:pPr>
            <a:r>
              <a:rPr lang="en-US" sz="2000" dirty="0">
                <a:solidFill>
                  <a:schemeClr val="tx1"/>
                </a:solidFill>
              </a:rPr>
              <a:t>Lulus (minimal </a:t>
            </a:r>
            <a:r>
              <a:rPr lang="en-US" sz="2000" dirty="0" err="1">
                <a:solidFill>
                  <a:schemeClr val="tx1"/>
                </a:solidFill>
              </a:rPr>
              <a:t>dengan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nilai</a:t>
            </a:r>
            <a:r>
              <a:rPr lang="en-US" sz="2000" dirty="0">
                <a:solidFill>
                  <a:schemeClr val="tx1"/>
                </a:solidFill>
              </a:rPr>
              <a:t> D) di </a:t>
            </a:r>
            <a:r>
              <a:rPr lang="en-US" sz="2000" dirty="0" err="1">
                <a:solidFill>
                  <a:schemeClr val="tx1"/>
                </a:solidFill>
              </a:rPr>
              <a:t>semua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mata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kuliah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wajib</a:t>
            </a:r>
            <a:r>
              <a:rPr lang="en-US" sz="2000" dirty="0" smtClean="0">
                <a:solidFill>
                  <a:schemeClr val="tx1"/>
                </a:solidFill>
              </a:rPr>
              <a:t>.</a:t>
            </a:r>
          </a:p>
          <a:p>
            <a:pPr marL="1428750" lvl="2" indent="-514350">
              <a:buFont typeface="+mj-lt"/>
              <a:buAutoNum type="alphaUcPeriod"/>
            </a:pPr>
            <a:r>
              <a:rPr lang="en-US" sz="2000" dirty="0">
                <a:solidFill>
                  <a:schemeClr val="tx1"/>
                </a:solidFill>
              </a:rPr>
              <a:t>Lulus </a:t>
            </a:r>
            <a:r>
              <a:rPr lang="en-US" sz="2000" dirty="0" err="1">
                <a:solidFill>
                  <a:schemeClr val="tx1"/>
                </a:solidFill>
              </a:rPr>
              <a:t>dengan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nilai</a:t>
            </a:r>
            <a:r>
              <a:rPr lang="en-US" sz="2000" dirty="0">
                <a:solidFill>
                  <a:schemeClr val="tx1"/>
                </a:solidFill>
              </a:rPr>
              <a:t> minimal C </a:t>
            </a:r>
            <a:r>
              <a:rPr lang="en-US" sz="2000" dirty="0" err="1">
                <a:solidFill>
                  <a:schemeClr val="tx1"/>
                </a:solidFill>
              </a:rPr>
              <a:t>pada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mata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kuliah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Skripsi</a:t>
            </a:r>
            <a:r>
              <a:rPr lang="en-US" sz="2000" dirty="0">
                <a:solidFill>
                  <a:schemeClr val="tx1"/>
                </a:solidFill>
              </a:rPr>
              <a:t> 1 </a:t>
            </a:r>
            <a:r>
              <a:rPr lang="en-US" sz="2000" dirty="0" err="1">
                <a:solidFill>
                  <a:schemeClr val="tx1"/>
                </a:solidFill>
              </a:rPr>
              <a:t>dan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Skripsi</a:t>
            </a:r>
            <a:r>
              <a:rPr lang="en-US" sz="2000" dirty="0">
                <a:solidFill>
                  <a:schemeClr val="tx1"/>
                </a:solidFill>
              </a:rPr>
              <a:t> 2</a:t>
            </a:r>
            <a:r>
              <a:rPr lang="en-US" sz="2000" dirty="0" smtClean="0">
                <a:solidFill>
                  <a:schemeClr val="tx1"/>
                </a:solidFill>
              </a:rPr>
              <a:t>.</a:t>
            </a:r>
          </a:p>
          <a:p>
            <a:pPr marL="1428750" lvl="2" indent="-514350">
              <a:buFont typeface="+mj-lt"/>
              <a:buAutoNum type="alphaUcPeriod"/>
            </a:pPr>
            <a:r>
              <a:rPr lang="en-US" sz="2000" dirty="0">
                <a:solidFill>
                  <a:schemeClr val="tx1"/>
                </a:solidFill>
              </a:rPr>
              <a:t>Lulus </a:t>
            </a:r>
            <a:r>
              <a:rPr lang="en-US" sz="2000" dirty="0" err="1">
                <a:solidFill>
                  <a:schemeClr val="tx1"/>
                </a:solidFill>
              </a:rPr>
              <a:t>pada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salah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satu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jalur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kuliah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proyek</a:t>
            </a:r>
            <a:r>
              <a:rPr lang="en-US" sz="2000" dirty="0">
                <a:solidFill>
                  <a:schemeClr val="tx1"/>
                </a:solidFill>
              </a:rPr>
              <a:t> (</a:t>
            </a:r>
            <a:r>
              <a:rPr lang="en-US" sz="2000" dirty="0" err="1">
                <a:solidFill>
                  <a:schemeClr val="tx1"/>
                </a:solidFill>
              </a:rPr>
              <a:t>Proyek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Informatika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atau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Proyek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Sistem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Informasi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1 </a:t>
            </a:r>
            <a:r>
              <a:rPr lang="en-US" sz="2000" dirty="0" err="1">
                <a:solidFill>
                  <a:schemeClr val="tx1"/>
                </a:solidFill>
              </a:rPr>
              <a:t>dan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Sistem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Informasi</a:t>
            </a:r>
            <a:r>
              <a:rPr lang="en-US" sz="2000" dirty="0">
                <a:solidFill>
                  <a:schemeClr val="tx1"/>
                </a:solidFill>
              </a:rPr>
              <a:t> 2</a:t>
            </a:r>
            <a:r>
              <a:rPr lang="en-US" sz="2000" dirty="0" smtClean="0">
                <a:solidFill>
                  <a:schemeClr val="tx1"/>
                </a:solidFill>
              </a:rPr>
              <a:t>).</a:t>
            </a:r>
          </a:p>
          <a:p>
            <a:pPr marL="1428750" lvl="2" indent="-514350">
              <a:buFont typeface="+mj-lt"/>
              <a:buAutoNum type="alphaUcPeriod"/>
            </a:pPr>
            <a:r>
              <a:rPr lang="en-US" sz="2000" dirty="0" err="1">
                <a:solidFill>
                  <a:schemeClr val="tx1"/>
                </a:solidFill>
              </a:rPr>
              <a:t>Mengambil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maksimum</a:t>
            </a:r>
            <a:r>
              <a:rPr lang="en-US" sz="2000" dirty="0">
                <a:solidFill>
                  <a:schemeClr val="tx1"/>
                </a:solidFill>
              </a:rPr>
              <a:t> 10 </a:t>
            </a:r>
            <a:r>
              <a:rPr lang="en-US" sz="2000" dirty="0" err="1">
                <a:solidFill>
                  <a:schemeClr val="tx1"/>
                </a:solidFill>
              </a:rPr>
              <a:t>sks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mata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kuliah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pilihan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dari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luar</a:t>
            </a:r>
            <a:r>
              <a:rPr lang="en-US" sz="2000" dirty="0">
                <a:solidFill>
                  <a:schemeClr val="tx1"/>
                </a:solidFill>
              </a:rPr>
              <a:t> Prodi </a:t>
            </a:r>
            <a:r>
              <a:rPr lang="en-US" sz="2000" dirty="0" err="1">
                <a:solidFill>
                  <a:schemeClr val="tx1"/>
                </a:solidFill>
              </a:rPr>
              <a:t>Teknik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Informatika</a:t>
            </a:r>
            <a:r>
              <a:rPr lang="en-US" sz="2000" dirty="0" smtClean="0">
                <a:solidFill>
                  <a:schemeClr val="tx1"/>
                </a:solidFill>
              </a:rPr>
              <a:t>.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US" sz="2200" dirty="0" err="1">
                <a:solidFill>
                  <a:schemeClr val="tx1"/>
                </a:solidFill>
              </a:rPr>
              <a:t>Aturan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kelulusan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lainnya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mengikuti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aturan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konversi</a:t>
            </a:r>
            <a:r>
              <a:rPr lang="en-US" sz="2200" dirty="0">
                <a:solidFill>
                  <a:schemeClr val="tx1"/>
                </a:solidFill>
              </a:rPr>
              <a:t> yang </a:t>
            </a:r>
            <a:r>
              <a:rPr lang="en-US" sz="2200" dirty="0" err="1">
                <a:solidFill>
                  <a:schemeClr val="tx1"/>
                </a:solidFill>
              </a:rPr>
              <a:t>berlaku</a:t>
            </a:r>
            <a:r>
              <a:rPr lang="en-US" sz="220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9076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Struktur</a:t>
            </a:r>
            <a:r>
              <a:rPr lang="en-US" dirty="0" smtClean="0"/>
              <a:t> </a:t>
            </a:r>
            <a:r>
              <a:rPr lang="en-US" dirty="0" err="1" smtClean="0"/>
              <a:t>Kurikulum</a:t>
            </a:r>
            <a:r>
              <a:rPr lang="en-US" dirty="0"/>
              <a:t> </a:t>
            </a:r>
            <a:r>
              <a:rPr lang="en-US" dirty="0" smtClean="0"/>
              <a:t>2018 (Semester 7 </a:t>
            </a:r>
            <a:r>
              <a:rPr lang="en-US" dirty="0" err="1" smtClean="0"/>
              <a:t>dan</a:t>
            </a:r>
            <a:r>
              <a:rPr lang="en-US" dirty="0" smtClean="0"/>
              <a:t> 8)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7897980"/>
              </p:ext>
            </p:extLst>
          </p:nvPr>
        </p:nvGraphicFramePr>
        <p:xfrm>
          <a:off x="914400" y="2095500"/>
          <a:ext cx="10353677" cy="35524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9905"/>
                <a:gridCol w="2108661"/>
                <a:gridCol w="4399364"/>
                <a:gridCol w="2078319"/>
                <a:gridCol w="110742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No</a:t>
                      </a:r>
                      <a:endParaRPr lang="en-US" sz="2200" dirty="0"/>
                    </a:p>
                  </a:txBody>
                  <a:tcPr marL="98605" marR="986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err="1" smtClean="0"/>
                        <a:t>Kode</a:t>
                      </a:r>
                      <a:endParaRPr lang="en-US" sz="2200" dirty="0"/>
                    </a:p>
                  </a:txBody>
                  <a:tcPr marL="98605" marR="986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Mata </a:t>
                      </a:r>
                      <a:r>
                        <a:rPr lang="en-US" sz="2200" dirty="0" err="1" smtClean="0"/>
                        <a:t>Kuliah</a:t>
                      </a:r>
                      <a:endParaRPr lang="en-US" sz="2200" dirty="0"/>
                    </a:p>
                  </a:txBody>
                  <a:tcPr marL="98605" marR="986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err="1" smtClean="0"/>
                        <a:t>Bobot</a:t>
                      </a:r>
                      <a:r>
                        <a:rPr lang="en-US" sz="2200" dirty="0" smtClean="0"/>
                        <a:t> </a:t>
                      </a:r>
                      <a:r>
                        <a:rPr lang="en-US" sz="2200" dirty="0" err="1" smtClean="0"/>
                        <a:t>Koding</a:t>
                      </a:r>
                      <a:endParaRPr lang="en-US" sz="2200" dirty="0"/>
                    </a:p>
                  </a:txBody>
                  <a:tcPr marL="98605" marR="986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SKS</a:t>
                      </a:r>
                      <a:endParaRPr lang="en-US" sz="2200" dirty="0"/>
                    </a:p>
                  </a:txBody>
                  <a:tcPr marL="98605" marR="98605"/>
                </a:tc>
              </a:tr>
              <a:tr h="370840">
                <a:tc gridSpan="5">
                  <a:txBody>
                    <a:bodyPr/>
                    <a:lstStyle/>
                    <a:p>
                      <a:pPr algn="l"/>
                      <a:r>
                        <a:rPr lang="en-US" sz="2200" b="1" dirty="0" smtClean="0"/>
                        <a:t>Semester 7</a:t>
                      </a:r>
                      <a:endParaRPr lang="en-US" sz="2200" b="1" dirty="0"/>
                    </a:p>
                  </a:txBody>
                  <a:tcPr marL="98605" marR="9860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b="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AIF184001-03</a:t>
                      </a:r>
                      <a:endParaRPr lang="en-US" sz="2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b="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Skripsi</a:t>
                      </a:r>
                      <a:r>
                        <a:rPr lang="en-US" sz="2200" b="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1</a:t>
                      </a:r>
                      <a:endParaRPr lang="en-US" sz="2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b="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b="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954" marR="73954" marT="0" marB="0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AIF184303-03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Proyek</a:t>
                      </a: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2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Sistem</a:t>
                      </a: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2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Informasi</a:t>
                      </a: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2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73954" marR="73954" marT="0" marB="0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AIF184005-02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Komputer dan Masyarakat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73954" marR="73954" marT="0" marB="0"/>
                </a:tc>
              </a:tr>
              <a:tr h="370840">
                <a:tc gridSpan="5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b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Semester 8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954" marR="73954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AIF184000-02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Etika Profesi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73954" marR="73954" marT="0" marB="0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AIF184002-05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Skripsi 2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0.75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73954" marR="73954" marT="0" marB="0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b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AIF184004-08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Tugas Akhir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0.75</a:t>
                      </a:r>
                    </a:p>
                  </a:txBody>
                  <a:tcPr marL="73954" marR="7395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73954" marR="73954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2885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err="1" smtClean="0"/>
              <a:t>Analisis</a:t>
            </a:r>
            <a:r>
              <a:rPr lang="en-US" sz="3600" dirty="0" smtClean="0"/>
              <a:t> </a:t>
            </a:r>
            <a:r>
              <a:rPr lang="en-US" sz="3600" dirty="0" err="1" smtClean="0"/>
              <a:t>SIAModels</a:t>
            </a:r>
            <a:r>
              <a:rPr lang="en-US" sz="3600" dirty="0" smtClean="0"/>
              <a:t>(</a:t>
            </a:r>
            <a:r>
              <a:rPr lang="en-US" sz="3600" i="1" dirty="0" smtClean="0"/>
              <a:t>Package </a:t>
            </a:r>
            <a:r>
              <a:rPr lang="en-US" sz="3600" i="1" dirty="0" err="1" smtClean="0"/>
              <a:t>id.ac.unpar.siamodels.prodi.teknikinformatika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 smtClean="0"/>
              <a:t>Atribut</a:t>
            </a:r>
            <a:r>
              <a:rPr lang="en-US" sz="2400" dirty="0" smtClean="0"/>
              <a:t> </a:t>
            </a:r>
            <a:r>
              <a:rPr lang="en-US" sz="2400" dirty="0" err="1" smtClean="0"/>
              <a:t>dan</a:t>
            </a:r>
            <a:r>
              <a:rPr lang="en-US" sz="2400" dirty="0" smtClean="0"/>
              <a:t> </a:t>
            </a:r>
            <a:r>
              <a:rPr lang="en-US" sz="2400" i="1" dirty="0" smtClean="0"/>
              <a:t>method</a:t>
            </a:r>
            <a:r>
              <a:rPr lang="en-US" sz="2400" dirty="0" smtClean="0"/>
              <a:t> yang </a:t>
            </a:r>
            <a:r>
              <a:rPr lang="en-US" sz="2400" dirty="0" err="1" smtClean="0"/>
              <a:t>berubah</a:t>
            </a:r>
            <a:r>
              <a:rPr lang="en-US" sz="2400" dirty="0" smtClean="0"/>
              <a:t> </a:t>
            </a:r>
            <a:r>
              <a:rPr lang="en-US" sz="2400" dirty="0" err="1" smtClean="0"/>
              <a:t>atau</a:t>
            </a:r>
            <a:r>
              <a:rPr lang="en-US" sz="2400" dirty="0" smtClean="0"/>
              <a:t> </a:t>
            </a:r>
            <a:r>
              <a:rPr lang="en-US" sz="2400" dirty="0" err="1" smtClean="0"/>
              <a:t>dihapus</a:t>
            </a:r>
            <a:r>
              <a:rPr lang="en-US" sz="2400" dirty="0" smtClean="0"/>
              <a:t> </a:t>
            </a:r>
            <a:r>
              <a:rPr lang="en-US" sz="2400" dirty="0" err="1" smtClean="0"/>
              <a:t>pada</a:t>
            </a:r>
            <a:r>
              <a:rPr lang="en-US" sz="2400" dirty="0" smtClean="0"/>
              <a:t> </a:t>
            </a:r>
            <a:r>
              <a:rPr lang="en-US" sz="2400" dirty="0" err="1" smtClean="0"/>
              <a:t>kelas</a:t>
            </a:r>
            <a:r>
              <a:rPr lang="en-US" sz="2400" dirty="0" smtClean="0"/>
              <a:t> </a:t>
            </a:r>
            <a:r>
              <a:rPr lang="en-US" sz="2400" dirty="0" err="1" smtClean="0"/>
              <a:t>Kelulusan</a:t>
            </a:r>
            <a:r>
              <a:rPr lang="en-US" sz="2400" dirty="0" smtClean="0"/>
              <a:t>, </a:t>
            </a:r>
            <a:r>
              <a:rPr lang="en-US" sz="2400" dirty="0" err="1" smtClean="0"/>
              <a:t>yaitu</a:t>
            </a:r>
            <a:endParaRPr lang="en-US" sz="2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i="0" dirty="0" err="1" smtClean="0"/>
              <a:t>Atribut</a:t>
            </a:r>
            <a:r>
              <a:rPr lang="en-US" sz="2200" i="0" dirty="0" smtClean="0"/>
              <a:t> </a:t>
            </a:r>
            <a:r>
              <a:rPr lang="en-US" sz="2200" b="1" i="0" dirty="0" smtClean="0"/>
              <a:t>String[] PILIHAN_WAJIB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i="0" dirty="0" err="1" smtClean="0"/>
              <a:t>Atribut</a:t>
            </a:r>
            <a:r>
              <a:rPr lang="en-US" sz="2200" i="0" dirty="0" smtClean="0"/>
              <a:t> </a:t>
            </a:r>
            <a:r>
              <a:rPr lang="en-US" sz="2200" b="1" i="0" dirty="0" smtClean="0"/>
              <a:t>String[][] WAJIB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i="0" dirty="0" err="1" smtClean="0"/>
              <a:t>Atribut</a:t>
            </a:r>
            <a:r>
              <a:rPr lang="en-US" sz="2200" i="0" dirty="0" smtClean="0"/>
              <a:t> </a:t>
            </a:r>
            <a:r>
              <a:rPr lang="en-US" sz="2200" b="1" i="0" dirty="0" smtClean="0"/>
              <a:t>String[] AGAMA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i="0" dirty="0" err="1" smtClean="0"/>
              <a:t>Atribut</a:t>
            </a:r>
            <a:r>
              <a:rPr lang="en-US" sz="2200" i="0" dirty="0" smtClean="0"/>
              <a:t> </a:t>
            </a:r>
            <a:r>
              <a:rPr lang="en-US" sz="2200" b="1" i="0" dirty="0" err="1" smtClean="0"/>
              <a:t>int</a:t>
            </a:r>
            <a:r>
              <a:rPr lang="en-US" sz="2200" b="1" i="0" dirty="0" smtClean="0"/>
              <a:t> MIN_PILIHAN_WAJIB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i="0" dirty="0" smtClean="0"/>
              <a:t>Method </a:t>
            </a:r>
            <a:r>
              <a:rPr lang="en-US" sz="2200" b="1" i="0" dirty="0" err="1" smtClean="0"/>
              <a:t>boolean</a:t>
            </a:r>
            <a:r>
              <a:rPr lang="en-US" sz="2200" b="1" i="0" dirty="0" smtClean="0"/>
              <a:t> </a:t>
            </a:r>
            <a:r>
              <a:rPr lang="en-US" sz="2200" b="1" i="0" dirty="0" err="1" smtClean="0"/>
              <a:t>checkPrasyarat</a:t>
            </a:r>
            <a:r>
              <a:rPr lang="en-US" sz="2200" b="1" i="0" dirty="0" smtClean="0"/>
              <a:t>()</a:t>
            </a:r>
            <a:endParaRPr lang="en-US" sz="2200" b="1" i="0" dirty="0"/>
          </a:p>
        </p:txBody>
      </p:sp>
    </p:spTree>
    <p:extLst>
      <p:ext uri="{BB962C8B-B14F-4D97-AF65-F5344CB8AC3E}">
        <p14:creationId xmlns:p14="http://schemas.microsoft.com/office/powerpoint/2010/main" val="350250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Latar</a:t>
            </a:r>
            <a:r>
              <a:rPr lang="en-US" dirty="0" smtClean="0"/>
              <a:t> </a:t>
            </a:r>
            <a:r>
              <a:rPr lang="en-US" dirty="0" err="1" smtClean="0"/>
              <a:t>Belakang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err="1" smtClean="0">
                <a:solidFill>
                  <a:schemeClr val="tx1"/>
                </a:solidFill>
              </a:rPr>
              <a:t>IFStudentPortal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merupakan</a:t>
            </a:r>
            <a:r>
              <a:rPr lang="en-US" sz="2400" dirty="0" smtClean="0">
                <a:solidFill>
                  <a:schemeClr val="tx1"/>
                </a:solidFill>
              </a:rPr>
              <a:t> s</a:t>
            </a:r>
            <a:r>
              <a:rPr lang="id-ID" sz="2400" dirty="0" smtClean="0">
                <a:solidFill>
                  <a:schemeClr val="tx1"/>
                </a:solidFill>
              </a:rPr>
              <a:t>i</a:t>
            </a:r>
            <a:r>
              <a:rPr lang="en-US" sz="2400" dirty="0" smtClean="0">
                <a:solidFill>
                  <a:schemeClr val="tx1"/>
                </a:solidFill>
              </a:rPr>
              <a:t>stem </a:t>
            </a:r>
            <a:r>
              <a:rPr lang="en-US" sz="2400" dirty="0" err="1" smtClean="0">
                <a:solidFill>
                  <a:schemeClr val="tx1"/>
                </a:solidFill>
              </a:rPr>
              <a:t>informasi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berbasis</a:t>
            </a:r>
            <a:r>
              <a:rPr lang="en-US" sz="2400" dirty="0" smtClean="0">
                <a:solidFill>
                  <a:schemeClr val="tx1"/>
                </a:solidFill>
              </a:rPr>
              <a:t> web yang </a:t>
            </a:r>
            <a:r>
              <a:rPr lang="en-US" sz="2400" dirty="0" err="1" smtClean="0">
                <a:solidFill>
                  <a:schemeClr val="tx1"/>
                </a:solidFill>
              </a:rPr>
              <a:t>dibuat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menggunakan</a:t>
            </a:r>
            <a:r>
              <a:rPr lang="en-US" sz="2400" dirty="0" smtClean="0">
                <a:solidFill>
                  <a:schemeClr val="tx1"/>
                </a:solidFill>
              </a:rPr>
              <a:t> Play Framework </a:t>
            </a:r>
            <a:r>
              <a:rPr lang="en-US" sz="2400" dirty="0" err="1" smtClean="0">
                <a:solidFill>
                  <a:schemeClr val="tx1"/>
                </a:solidFill>
              </a:rPr>
              <a:t>untuk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Teknik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Informatika</a:t>
            </a:r>
            <a:r>
              <a:rPr lang="en-US" sz="2400" dirty="0" smtClean="0">
                <a:solidFill>
                  <a:schemeClr val="tx1"/>
                </a:solidFill>
              </a:rPr>
              <a:t> UNPAR.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err="1" smtClean="0">
                <a:solidFill>
                  <a:schemeClr val="tx1"/>
                </a:solidFill>
              </a:rPr>
              <a:t>IFStudentPortal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merupakan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aplikasi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buat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Herfan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Heryandi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dan</a:t>
            </a:r>
            <a:r>
              <a:rPr lang="en-US" sz="2400" dirty="0" smtClean="0">
                <a:solidFill>
                  <a:schemeClr val="tx1"/>
                </a:solidFill>
              </a:rPr>
              <a:t> contributor </a:t>
            </a:r>
            <a:r>
              <a:rPr lang="en-US" sz="2400" dirty="0" err="1" smtClean="0">
                <a:solidFill>
                  <a:schemeClr val="tx1"/>
                </a:solidFill>
              </a:rPr>
              <a:t>lainnya</a:t>
            </a:r>
            <a:r>
              <a:rPr lang="en-US" sz="2400" dirty="0" smtClean="0">
                <a:solidFill>
                  <a:schemeClr val="tx1"/>
                </a:solidFill>
              </a:rPr>
              <a:t>. </a:t>
            </a:r>
            <a:r>
              <a:rPr lang="en-US" sz="2400" dirty="0" err="1" smtClean="0">
                <a:solidFill>
                  <a:schemeClr val="tx1"/>
                </a:solidFill>
              </a:rPr>
              <a:t>Fitur-fitur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dari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IFStudentPortal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adalah</a:t>
            </a:r>
            <a:r>
              <a:rPr lang="en-US" sz="2400" dirty="0" smtClean="0">
                <a:solidFill>
                  <a:schemeClr val="tx1"/>
                </a:solidFill>
              </a:rPr>
              <a:t>:</a:t>
            </a:r>
            <a:endParaRPr lang="en-US" sz="2400" dirty="0">
              <a:solidFill>
                <a:schemeClr val="tx1"/>
              </a:solidFill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200" dirty="0" err="1" smtClean="0">
                <a:solidFill>
                  <a:schemeClr val="tx1"/>
                </a:solidFill>
              </a:rPr>
              <a:t>Memeriksa</a:t>
            </a:r>
            <a:r>
              <a:rPr lang="en-US" sz="2200" dirty="0" smtClean="0">
                <a:solidFill>
                  <a:schemeClr val="tx1"/>
                </a:solidFill>
              </a:rPr>
              <a:t> </a:t>
            </a:r>
            <a:r>
              <a:rPr lang="en-US" sz="2200" dirty="0" err="1" smtClean="0">
                <a:solidFill>
                  <a:schemeClr val="tx1"/>
                </a:solidFill>
              </a:rPr>
              <a:t>prasyarat</a:t>
            </a:r>
            <a:r>
              <a:rPr lang="en-US" sz="2200" dirty="0" smtClean="0">
                <a:solidFill>
                  <a:schemeClr val="tx1"/>
                </a:solidFill>
              </a:rPr>
              <a:t> </a:t>
            </a:r>
            <a:r>
              <a:rPr lang="en-US" sz="2200" dirty="0" err="1" smtClean="0">
                <a:solidFill>
                  <a:schemeClr val="tx1"/>
                </a:solidFill>
              </a:rPr>
              <a:t>mata</a:t>
            </a:r>
            <a:r>
              <a:rPr lang="en-US" sz="2200" dirty="0" smtClean="0">
                <a:solidFill>
                  <a:schemeClr val="tx1"/>
                </a:solidFill>
              </a:rPr>
              <a:t> </a:t>
            </a:r>
            <a:r>
              <a:rPr lang="en-US" sz="2200" dirty="0" err="1" smtClean="0">
                <a:solidFill>
                  <a:schemeClr val="tx1"/>
                </a:solidFill>
              </a:rPr>
              <a:t>kuliah</a:t>
            </a:r>
            <a:endParaRPr lang="en-US" sz="2200" dirty="0" smtClean="0">
              <a:solidFill>
                <a:schemeClr val="tx1"/>
              </a:solidFill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200" dirty="0" err="1" smtClean="0">
                <a:solidFill>
                  <a:schemeClr val="tx1"/>
                </a:solidFill>
              </a:rPr>
              <a:t>Memeriksa</a:t>
            </a:r>
            <a:r>
              <a:rPr lang="en-US" sz="2200" dirty="0" smtClean="0">
                <a:solidFill>
                  <a:schemeClr val="tx1"/>
                </a:solidFill>
              </a:rPr>
              <a:t> </a:t>
            </a:r>
            <a:r>
              <a:rPr lang="en-US" sz="2200" dirty="0" err="1" smtClean="0">
                <a:solidFill>
                  <a:schemeClr val="tx1"/>
                </a:solidFill>
              </a:rPr>
              <a:t>syarat</a:t>
            </a:r>
            <a:r>
              <a:rPr lang="en-US" sz="2200" dirty="0" smtClean="0">
                <a:solidFill>
                  <a:schemeClr val="tx1"/>
                </a:solidFill>
              </a:rPr>
              <a:t> yang </a:t>
            </a:r>
            <a:r>
              <a:rPr lang="en-US" sz="2200" dirty="0" err="1" smtClean="0">
                <a:solidFill>
                  <a:schemeClr val="tx1"/>
                </a:solidFill>
              </a:rPr>
              <a:t>masih</a:t>
            </a:r>
            <a:r>
              <a:rPr lang="en-US" sz="2200" dirty="0" smtClean="0">
                <a:solidFill>
                  <a:schemeClr val="tx1"/>
                </a:solidFill>
              </a:rPr>
              <a:t> </a:t>
            </a:r>
            <a:r>
              <a:rPr lang="en-US" sz="2200" dirty="0" err="1" smtClean="0">
                <a:solidFill>
                  <a:schemeClr val="tx1"/>
                </a:solidFill>
              </a:rPr>
              <a:t>kurang</a:t>
            </a:r>
            <a:r>
              <a:rPr lang="en-US" sz="2200" dirty="0" smtClean="0">
                <a:solidFill>
                  <a:schemeClr val="tx1"/>
                </a:solidFill>
              </a:rPr>
              <a:t> </a:t>
            </a:r>
            <a:r>
              <a:rPr lang="en-US" sz="2200" dirty="0" err="1" smtClean="0">
                <a:solidFill>
                  <a:schemeClr val="tx1"/>
                </a:solidFill>
              </a:rPr>
              <a:t>untuk</a:t>
            </a:r>
            <a:r>
              <a:rPr lang="en-US" sz="2200" dirty="0" smtClean="0">
                <a:solidFill>
                  <a:schemeClr val="tx1"/>
                </a:solidFill>
              </a:rPr>
              <a:t> </a:t>
            </a:r>
            <a:r>
              <a:rPr lang="en-US" sz="2200" dirty="0" err="1" smtClean="0">
                <a:solidFill>
                  <a:schemeClr val="tx1"/>
                </a:solidFill>
              </a:rPr>
              <a:t>kelulusan</a:t>
            </a:r>
            <a:endParaRPr lang="en-US" sz="2200" dirty="0" smtClean="0">
              <a:solidFill>
                <a:schemeClr val="tx1"/>
              </a:solidFill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200" dirty="0" err="1" smtClean="0">
                <a:solidFill>
                  <a:schemeClr val="tx1"/>
                </a:solidFill>
              </a:rPr>
              <a:t>Melihat</a:t>
            </a:r>
            <a:r>
              <a:rPr lang="en-US" sz="2200" dirty="0" smtClean="0">
                <a:solidFill>
                  <a:schemeClr val="tx1"/>
                </a:solidFill>
              </a:rPr>
              <a:t> </a:t>
            </a:r>
            <a:r>
              <a:rPr lang="en-US" sz="2200" dirty="0" err="1" smtClean="0">
                <a:solidFill>
                  <a:schemeClr val="tx1"/>
                </a:solidFill>
              </a:rPr>
              <a:t>jadwal</a:t>
            </a:r>
            <a:r>
              <a:rPr lang="en-US" sz="2200" dirty="0" smtClean="0">
                <a:solidFill>
                  <a:schemeClr val="tx1"/>
                </a:solidFill>
              </a:rPr>
              <a:t> </a:t>
            </a:r>
            <a:r>
              <a:rPr lang="en-US" sz="2200" dirty="0" err="1" smtClean="0">
                <a:solidFill>
                  <a:schemeClr val="tx1"/>
                </a:solidFill>
              </a:rPr>
              <a:t>kuliah</a:t>
            </a:r>
            <a:endParaRPr lang="en-US" sz="2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929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4460" y="3063240"/>
            <a:ext cx="9601200" cy="10972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 err="1" smtClean="0"/>
              <a:t>Sekian</a:t>
            </a:r>
            <a:r>
              <a:rPr lang="en-US" sz="5400" dirty="0" smtClean="0"/>
              <a:t> </a:t>
            </a:r>
            <a:r>
              <a:rPr lang="en-US" sz="5400" dirty="0" err="1" smtClean="0"/>
              <a:t>dan</a:t>
            </a:r>
            <a:r>
              <a:rPr lang="en-US" sz="5400" dirty="0" smtClean="0"/>
              <a:t> </a:t>
            </a:r>
            <a:r>
              <a:rPr lang="en-US" sz="5400" dirty="0" err="1" smtClean="0"/>
              <a:t>Terima</a:t>
            </a:r>
            <a:r>
              <a:rPr lang="en-US" sz="5400" dirty="0" smtClean="0"/>
              <a:t> </a:t>
            </a:r>
            <a:r>
              <a:rPr lang="en-US" sz="5400" dirty="0" err="1" smtClean="0"/>
              <a:t>Kasih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75519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Latar</a:t>
            </a:r>
            <a:r>
              <a:rPr lang="en-US" dirty="0" smtClean="0"/>
              <a:t> </a:t>
            </a:r>
            <a:r>
              <a:rPr lang="en-US" dirty="0" err="1" smtClean="0"/>
              <a:t>Belakang</a:t>
            </a:r>
            <a:r>
              <a:rPr lang="en-US" dirty="0" smtClean="0"/>
              <a:t> </a:t>
            </a:r>
            <a:r>
              <a:rPr lang="en-US" sz="2400" dirty="0" smtClean="0"/>
              <a:t>(cont.)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253936"/>
          </a:xfrm>
        </p:spPr>
        <p:txBody>
          <a:bodyPr>
            <a:normAutofit fontScale="77500" lnSpcReduction="20000"/>
          </a:bodyPr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US" sz="3100" dirty="0"/>
              <a:t>Program </a:t>
            </a:r>
            <a:r>
              <a:rPr lang="en-US" sz="3100" dirty="0" err="1"/>
              <a:t>Studi</a:t>
            </a:r>
            <a:r>
              <a:rPr lang="en-US" sz="3100" dirty="0"/>
              <a:t> </a:t>
            </a:r>
            <a:r>
              <a:rPr lang="en-US" sz="3100" dirty="0" err="1"/>
              <a:t>Informatika</a:t>
            </a:r>
            <a:r>
              <a:rPr lang="en-US" sz="3100" dirty="0"/>
              <a:t> </a:t>
            </a:r>
            <a:r>
              <a:rPr lang="en-US" sz="3100" dirty="0" err="1"/>
              <a:t>dalam</a:t>
            </a:r>
            <a:r>
              <a:rPr lang="en-US" sz="3100" dirty="0"/>
              <a:t> proses </a:t>
            </a:r>
            <a:r>
              <a:rPr lang="en-US" sz="3100" dirty="0" err="1"/>
              <a:t>perubahan</a:t>
            </a:r>
            <a:r>
              <a:rPr lang="en-US" sz="3100" dirty="0"/>
              <a:t> </a:t>
            </a:r>
            <a:r>
              <a:rPr lang="en-US" sz="3100" dirty="0" err="1"/>
              <a:t>kurikulum</a:t>
            </a:r>
            <a:r>
              <a:rPr lang="en-US" sz="3100" dirty="0"/>
              <a:t> </a:t>
            </a:r>
            <a:r>
              <a:rPr lang="en-US" sz="3100" dirty="0" err="1"/>
              <a:t>dari</a:t>
            </a:r>
            <a:r>
              <a:rPr lang="en-US" sz="3100" dirty="0"/>
              <a:t> 2013 </a:t>
            </a:r>
            <a:r>
              <a:rPr lang="en-US" sz="3100" dirty="0" err="1"/>
              <a:t>ke</a:t>
            </a:r>
            <a:r>
              <a:rPr lang="en-US" sz="3100" dirty="0"/>
              <a:t> 2018</a:t>
            </a:r>
            <a:r>
              <a:rPr lang="en-US" sz="3100" dirty="0" smtClean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100" dirty="0" smtClean="0"/>
              <a:t>Draft </a:t>
            </a:r>
            <a:r>
              <a:rPr lang="en-US" sz="3100" dirty="0" err="1" smtClean="0"/>
              <a:t>Kurikulum</a:t>
            </a:r>
            <a:r>
              <a:rPr lang="en-US" sz="3100" dirty="0" smtClean="0"/>
              <a:t> 2018 </a:t>
            </a:r>
            <a:r>
              <a:rPr lang="en-US" sz="3100" dirty="0" err="1" smtClean="0"/>
              <a:t>versi</a:t>
            </a:r>
            <a:r>
              <a:rPr lang="en-US" sz="3100" dirty="0" smtClean="0"/>
              <a:t> 0.8 </a:t>
            </a:r>
            <a:r>
              <a:rPr lang="en-US" sz="3100" dirty="0" err="1" smtClean="0"/>
              <a:t>memperlihatkan</a:t>
            </a:r>
            <a:r>
              <a:rPr lang="en-US" sz="3100" dirty="0" smtClean="0"/>
              <a:t> </a:t>
            </a:r>
            <a:r>
              <a:rPr lang="en-US" sz="3100" dirty="0" err="1" smtClean="0"/>
              <a:t>beberapa</a:t>
            </a:r>
            <a:r>
              <a:rPr lang="en-US" sz="3100" dirty="0" smtClean="0"/>
              <a:t> </a:t>
            </a:r>
            <a:r>
              <a:rPr lang="en-US" sz="3100" dirty="0" err="1" smtClean="0"/>
              <a:t>perbedaan</a:t>
            </a:r>
            <a:r>
              <a:rPr lang="en-US" sz="3100" dirty="0" smtClean="0"/>
              <a:t>, </a:t>
            </a:r>
            <a:r>
              <a:rPr lang="en-US" sz="3100" dirty="0" err="1" smtClean="0"/>
              <a:t>yaitu</a:t>
            </a:r>
            <a:r>
              <a:rPr lang="en-US" sz="3100" dirty="0" smtClean="0"/>
              <a:t>:</a:t>
            </a:r>
            <a:endParaRPr lang="en-US" sz="3100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dirty="0" err="1" smtClean="0"/>
              <a:t>Kode</a:t>
            </a:r>
            <a:r>
              <a:rPr lang="en-US" sz="2800" dirty="0" smtClean="0"/>
              <a:t> </a:t>
            </a:r>
            <a:r>
              <a:rPr lang="en-US" sz="2800" dirty="0" err="1" smtClean="0"/>
              <a:t>mata</a:t>
            </a:r>
            <a:r>
              <a:rPr lang="en-US" sz="2800" dirty="0" smtClean="0"/>
              <a:t> </a:t>
            </a:r>
            <a:r>
              <a:rPr lang="en-US" sz="2800" dirty="0" err="1" smtClean="0"/>
              <a:t>kuliah</a:t>
            </a:r>
            <a:r>
              <a:rPr lang="en-US" sz="2800" dirty="0" smtClean="0"/>
              <a:t>, </a:t>
            </a:r>
            <a:r>
              <a:rPr lang="en-US" sz="2800" dirty="0" err="1" smtClean="0"/>
              <a:t>Contoh</a:t>
            </a:r>
            <a:r>
              <a:rPr lang="en-US" sz="2800" dirty="0" smtClean="0"/>
              <a:t> AIF401 → AIF184001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dirty="0" err="1" smtClean="0"/>
              <a:t>Struktur</a:t>
            </a:r>
            <a:r>
              <a:rPr lang="en-US" sz="2800" dirty="0"/>
              <a:t> </a:t>
            </a:r>
            <a:r>
              <a:rPr lang="en-US" sz="2800" dirty="0" err="1" smtClean="0"/>
              <a:t>kuliah</a:t>
            </a:r>
            <a:r>
              <a:rPr lang="en-US" sz="2800" dirty="0" smtClean="0"/>
              <a:t>, </a:t>
            </a:r>
            <a:r>
              <a:rPr lang="en-US" sz="2800" dirty="0" err="1" smtClean="0"/>
              <a:t>serta</a:t>
            </a:r>
            <a:r>
              <a:rPr lang="en-US" sz="2800" dirty="0" smtClean="0"/>
              <a:t> </a:t>
            </a:r>
            <a:r>
              <a:rPr lang="en-US" sz="2800" dirty="0" err="1" smtClean="0"/>
              <a:t>prasyaratnya</a:t>
            </a:r>
            <a:endParaRPr lang="en-US" sz="2800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dirty="0" err="1" smtClean="0"/>
              <a:t>Konversi</a:t>
            </a:r>
            <a:r>
              <a:rPr lang="en-US" sz="2800" dirty="0" smtClean="0"/>
              <a:t> </a:t>
            </a:r>
            <a:r>
              <a:rPr lang="en-US" sz="2800" dirty="0" err="1" smtClean="0"/>
              <a:t>dari</a:t>
            </a:r>
            <a:r>
              <a:rPr lang="en-US" sz="2800" dirty="0" smtClean="0"/>
              <a:t> </a:t>
            </a:r>
            <a:r>
              <a:rPr lang="en-US" sz="2800" dirty="0" err="1" smtClean="0"/>
              <a:t>mata</a:t>
            </a:r>
            <a:r>
              <a:rPr lang="en-US" sz="2800" dirty="0" smtClean="0"/>
              <a:t> </a:t>
            </a:r>
            <a:r>
              <a:rPr lang="en-US" sz="2800" dirty="0" err="1" smtClean="0"/>
              <a:t>kuliah</a:t>
            </a:r>
            <a:r>
              <a:rPr lang="en-US" sz="2800" dirty="0" smtClean="0"/>
              <a:t> </a:t>
            </a:r>
            <a:r>
              <a:rPr lang="en-US" sz="2800" dirty="0" err="1" smtClean="0"/>
              <a:t>kurikulum</a:t>
            </a:r>
            <a:r>
              <a:rPr lang="en-US" sz="2800" dirty="0" smtClean="0"/>
              <a:t> 2013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dirty="0" err="1" smtClean="0"/>
              <a:t>Nilai</a:t>
            </a:r>
            <a:r>
              <a:rPr lang="en-US" sz="2800" dirty="0" smtClean="0"/>
              <a:t> </a:t>
            </a:r>
            <a:r>
              <a:rPr lang="en-US" sz="2800" dirty="0" err="1" smtClean="0"/>
              <a:t>Akhir</a:t>
            </a:r>
            <a:r>
              <a:rPr lang="en-US" sz="2800" dirty="0" smtClean="0"/>
              <a:t> </a:t>
            </a:r>
            <a:r>
              <a:rPr lang="en-US" sz="2800" dirty="0" err="1" smtClean="0"/>
              <a:t>lebih</a:t>
            </a:r>
            <a:r>
              <a:rPr lang="en-US" sz="2800" dirty="0" smtClean="0"/>
              <a:t> </a:t>
            </a:r>
            <a:r>
              <a:rPr lang="en-US" sz="2800" dirty="0" err="1" smtClean="0"/>
              <a:t>bervariasi</a:t>
            </a:r>
            <a:r>
              <a:rPr lang="en-US" sz="2800" dirty="0" smtClean="0"/>
              <a:t> (</a:t>
            </a:r>
            <a:r>
              <a:rPr lang="en-US" sz="2800" dirty="0" err="1" smtClean="0"/>
              <a:t>ada</a:t>
            </a:r>
            <a:r>
              <a:rPr lang="en-US" sz="2800" dirty="0" smtClean="0"/>
              <a:t> A, A-, B+, </a:t>
            </a:r>
            <a:r>
              <a:rPr lang="en-US" sz="2800" dirty="0" err="1" smtClean="0"/>
              <a:t>dst</a:t>
            </a:r>
            <a:r>
              <a:rPr lang="en-US" sz="2800" dirty="0" smtClean="0"/>
              <a:t>)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dirty="0" err="1" smtClean="0"/>
              <a:t>Perbedaan</a:t>
            </a:r>
            <a:r>
              <a:rPr lang="en-US" sz="2800" dirty="0" smtClean="0"/>
              <a:t> </a:t>
            </a:r>
            <a:r>
              <a:rPr lang="en-US" sz="2800" dirty="0" err="1" smtClean="0"/>
              <a:t>syarat</a:t>
            </a:r>
            <a:r>
              <a:rPr lang="en-US" sz="2800" dirty="0" smtClean="0"/>
              <a:t> </a:t>
            </a:r>
            <a:r>
              <a:rPr lang="en-US" sz="2800" dirty="0" err="1" smtClean="0"/>
              <a:t>kelulusan</a:t>
            </a:r>
            <a:r>
              <a:rPr lang="en-US" sz="2800" dirty="0" smtClean="0"/>
              <a:t> (</a:t>
            </a:r>
            <a:r>
              <a:rPr lang="en-US" sz="2800" dirty="0" err="1" smtClean="0"/>
              <a:t>tidak</a:t>
            </a:r>
            <a:r>
              <a:rPr lang="en-US" sz="2800" dirty="0" smtClean="0"/>
              <a:t> </a:t>
            </a:r>
            <a:r>
              <a:rPr lang="en-US" sz="2800" dirty="0" err="1" smtClean="0"/>
              <a:t>ada</a:t>
            </a:r>
            <a:r>
              <a:rPr lang="en-US" sz="2800" dirty="0" smtClean="0"/>
              <a:t> </a:t>
            </a:r>
            <a:r>
              <a:rPr lang="en-US" sz="2800" dirty="0" err="1" smtClean="0"/>
              <a:t>lagi</a:t>
            </a:r>
            <a:r>
              <a:rPr lang="en-US" sz="2800" dirty="0" smtClean="0"/>
              <a:t> </a:t>
            </a:r>
            <a:r>
              <a:rPr lang="en-US" sz="2800" dirty="0" err="1" smtClean="0"/>
              <a:t>pilihan</a:t>
            </a:r>
            <a:r>
              <a:rPr lang="en-US" sz="2800" dirty="0" smtClean="0"/>
              <a:t> </a:t>
            </a:r>
            <a:r>
              <a:rPr lang="en-US" sz="2800" dirty="0" err="1" smtClean="0"/>
              <a:t>wajib</a:t>
            </a:r>
            <a:r>
              <a:rPr lang="en-US" sz="2800" dirty="0" smtClean="0"/>
              <a:t>)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800" dirty="0" err="1"/>
              <a:t>d</a:t>
            </a:r>
            <a:r>
              <a:rPr lang="en-US" sz="2800" dirty="0" err="1" smtClean="0"/>
              <a:t>ll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58924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r>
              <a:rPr lang="en-US" dirty="0"/>
              <a:t> </a:t>
            </a:r>
            <a:r>
              <a:rPr lang="en-US" sz="2400" dirty="0"/>
              <a:t>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SIAModels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merupakan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kelas-kelas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dalam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bahasa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i="1" dirty="0">
                <a:solidFill>
                  <a:schemeClr val="tx1"/>
                </a:solidFill>
              </a:rPr>
              <a:t>Java</a:t>
            </a:r>
            <a:r>
              <a:rPr lang="en-US" sz="2400" dirty="0">
                <a:solidFill>
                  <a:schemeClr val="tx1"/>
                </a:solidFill>
              </a:rPr>
              <a:t> yang </a:t>
            </a:r>
            <a:r>
              <a:rPr lang="en-US" sz="2400" dirty="0" err="1">
                <a:solidFill>
                  <a:schemeClr val="tx1"/>
                </a:solidFill>
              </a:rPr>
              <a:t>merepresentasikan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Sistem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Informasi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Akademik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Teknik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Informatika</a:t>
            </a:r>
            <a:r>
              <a:rPr lang="en-US" sz="2400" dirty="0">
                <a:solidFill>
                  <a:schemeClr val="tx1"/>
                </a:solidFill>
              </a:rPr>
              <a:t> UNPAR.</a:t>
            </a:r>
            <a:endParaRPr lang="en-US" sz="2400" dirty="0" smtClean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err="1" smtClean="0">
                <a:solidFill>
                  <a:schemeClr val="tx1"/>
                </a:solidFill>
              </a:rPr>
              <a:t>IFStudentPortal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dan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SIAModels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saat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ini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mendukung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kurikulum</a:t>
            </a:r>
            <a:r>
              <a:rPr lang="en-US" sz="2400" dirty="0">
                <a:solidFill>
                  <a:schemeClr val="tx1"/>
                </a:solidFill>
              </a:rPr>
              <a:t> 2013</a:t>
            </a:r>
          </a:p>
        </p:txBody>
      </p:sp>
    </p:spTree>
    <p:extLst>
      <p:ext uri="{BB962C8B-B14F-4D97-AF65-F5344CB8AC3E}">
        <p14:creationId xmlns:p14="http://schemas.microsoft.com/office/powerpoint/2010/main" val="133577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tujuan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 err="1"/>
              <a:t>Mengonversi</a:t>
            </a:r>
            <a:r>
              <a:rPr lang="en-US" sz="2400" dirty="0"/>
              <a:t> </a:t>
            </a:r>
            <a:r>
              <a:rPr lang="en-US" sz="2400" dirty="0" err="1"/>
              <a:t>SIAModels</a:t>
            </a:r>
            <a:r>
              <a:rPr lang="en-US" sz="2400" dirty="0"/>
              <a:t> </a:t>
            </a:r>
            <a:r>
              <a:rPr lang="en-US" sz="2400" dirty="0" err="1"/>
              <a:t>dan</a:t>
            </a:r>
            <a:r>
              <a:rPr lang="en-US" sz="2400" dirty="0"/>
              <a:t> </a:t>
            </a:r>
            <a:r>
              <a:rPr lang="en-US" sz="2400" dirty="0" err="1"/>
              <a:t>IFStudentPortal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mendukung</a:t>
            </a:r>
            <a:r>
              <a:rPr lang="en-US" sz="2400" dirty="0"/>
              <a:t> </a:t>
            </a:r>
            <a:r>
              <a:rPr lang="en-US" sz="2400" dirty="0" err="1"/>
              <a:t>kurikulum</a:t>
            </a:r>
            <a:r>
              <a:rPr lang="en-US" sz="2400" dirty="0"/>
              <a:t> 2018</a:t>
            </a:r>
            <a:r>
              <a:rPr lang="en-US" sz="2400" dirty="0" smtClean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sz="2400" dirty="0"/>
              <a:t>Mengonversi nilai-nilai mata kuliah pada kurikulum 2013 ke 2018</a:t>
            </a:r>
            <a:r>
              <a:rPr lang="fi-FI" sz="2400" dirty="0" smtClean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 err="1"/>
              <a:t>Mengimplementasikan</a:t>
            </a:r>
            <a:r>
              <a:rPr lang="en-US" sz="2400" dirty="0"/>
              <a:t> </a:t>
            </a:r>
            <a:r>
              <a:rPr lang="en-US" sz="2400" dirty="0" err="1"/>
              <a:t>IFStudentPortal</a:t>
            </a:r>
            <a:r>
              <a:rPr lang="en-US" sz="2400" dirty="0"/>
              <a:t> </a:t>
            </a:r>
            <a:r>
              <a:rPr lang="en-US" sz="2400" dirty="0" err="1"/>
              <a:t>ke</a:t>
            </a:r>
            <a:r>
              <a:rPr lang="en-US" sz="2400" dirty="0"/>
              <a:t> </a:t>
            </a:r>
            <a:r>
              <a:rPr lang="en-US" sz="2400" i="1" dirty="0"/>
              <a:t>cloud server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032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Diagram </a:t>
            </a:r>
            <a:r>
              <a:rPr lang="en-US" dirty="0" err="1" smtClean="0"/>
              <a:t>Kelas</a:t>
            </a:r>
            <a:r>
              <a:rPr lang="en-US" dirty="0" smtClean="0"/>
              <a:t> </a:t>
            </a:r>
            <a:r>
              <a:rPr lang="en-US" dirty="0" err="1" smtClean="0"/>
              <a:t>IFStudentPortal</a:t>
            </a:r>
            <a:r>
              <a:rPr lang="en-US" dirty="0" smtClean="0"/>
              <a:t> </a:t>
            </a:r>
            <a:r>
              <a:rPr lang="en-US" dirty="0" err="1"/>
              <a:t>S</a:t>
            </a:r>
            <a:r>
              <a:rPr lang="en-US" dirty="0" err="1" smtClean="0"/>
              <a:t>aat</a:t>
            </a:r>
            <a:r>
              <a:rPr lang="en-US" dirty="0" smtClean="0"/>
              <a:t> </a:t>
            </a:r>
            <a:r>
              <a:rPr lang="en-US" dirty="0" err="1"/>
              <a:t>I</a:t>
            </a:r>
            <a:r>
              <a:rPr lang="en-US" dirty="0" err="1" smtClean="0"/>
              <a:t>ni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321" y="1746582"/>
            <a:ext cx="9008279" cy="4906273"/>
          </a:xfrm>
        </p:spPr>
      </p:pic>
    </p:spTree>
    <p:extLst>
      <p:ext uri="{BB962C8B-B14F-4D97-AF65-F5344CB8AC3E}">
        <p14:creationId xmlns:p14="http://schemas.microsoft.com/office/powerpoint/2010/main" val="306890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Diagram </a:t>
            </a:r>
            <a:r>
              <a:rPr lang="en-US" dirty="0" err="1" smtClean="0"/>
              <a:t>Kelas</a:t>
            </a:r>
            <a:r>
              <a:rPr lang="en-US" dirty="0" smtClean="0"/>
              <a:t> </a:t>
            </a:r>
            <a:r>
              <a:rPr lang="en-US" dirty="0" err="1" smtClean="0"/>
              <a:t>SIAModels</a:t>
            </a:r>
            <a:r>
              <a:rPr lang="en-US" dirty="0" smtClean="0"/>
              <a:t> </a:t>
            </a:r>
            <a:r>
              <a:rPr lang="en-US" dirty="0" err="1" smtClean="0"/>
              <a:t>Saat</a:t>
            </a:r>
            <a:r>
              <a:rPr lang="en-US" dirty="0" smtClean="0"/>
              <a:t> </a:t>
            </a:r>
            <a:r>
              <a:rPr lang="en-US" dirty="0" err="1"/>
              <a:t>I</a:t>
            </a:r>
            <a:r>
              <a:rPr lang="en-US" dirty="0" err="1" smtClean="0"/>
              <a:t>ni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2177" y="1949397"/>
            <a:ext cx="9005693" cy="4908603"/>
          </a:xfrm>
        </p:spPr>
      </p:pic>
    </p:spTree>
    <p:extLst>
      <p:ext uri="{BB962C8B-B14F-4D97-AF65-F5344CB8AC3E}">
        <p14:creationId xmlns:p14="http://schemas.microsoft.com/office/powerpoint/2010/main" val="352049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227406"/>
          </a:xfrm>
        </p:spPr>
        <p:txBody>
          <a:bodyPr>
            <a:normAutofit/>
          </a:bodyPr>
          <a:lstStyle/>
          <a:p>
            <a:r>
              <a:rPr lang="en-US" dirty="0" err="1" smtClean="0"/>
              <a:t>Kurikulum</a:t>
            </a:r>
            <a:r>
              <a:rPr lang="en-US" dirty="0" smtClean="0"/>
              <a:t> 2018 (</a:t>
            </a:r>
            <a:r>
              <a:rPr lang="en-US" dirty="0" err="1" smtClean="0"/>
              <a:t>Prasyarat</a:t>
            </a:r>
            <a:r>
              <a:rPr lang="en-US" dirty="0" smtClean="0"/>
              <a:t> Mata </a:t>
            </a:r>
            <a:r>
              <a:rPr lang="en-US" dirty="0" err="1" smtClean="0"/>
              <a:t>Kuliah</a:t>
            </a:r>
            <a:r>
              <a:rPr lang="en-US" dirty="0" smtClean="0"/>
              <a:t> Semester 4)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943054"/>
              </p:ext>
            </p:extLst>
          </p:nvPr>
        </p:nvGraphicFramePr>
        <p:xfrm>
          <a:off x="1012874" y="1798906"/>
          <a:ext cx="10318652" cy="491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147"/>
                <a:gridCol w="2025748"/>
                <a:gridCol w="3404381"/>
                <a:gridCol w="97510"/>
                <a:gridCol w="2139254"/>
                <a:gridCol w="1997612"/>
              </a:tblGrid>
              <a:tr h="321321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</a:rPr>
                        <a:t>No</a:t>
                      </a:r>
                      <a:endParaRPr lang="en-US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  <a:latin typeface="+mn-lt"/>
                        </a:rPr>
                        <a:t>Kode</a:t>
                      </a:r>
                      <a:endParaRPr lang="en-US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</a:rPr>
                        <a:t>Mata </a:t>
                      </a:r>
                      <a:r>
                        <a:rPr lang="en-US" sz="2000" dirty="0" err="1">
                          <a:effectLst/>
                          <a:latin typeface="+mn-lt"/>
                        </a:rPr>
                        <a:t>Kuliah</a:t>
                      </a:r>
                      <a:endParaRPr lang="en-US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Mata Kuliah Prasyarat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388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</a:rPr>
                        <a:t>Tempuh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2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</a:rPr>
                        <a:t>Lulus</a:t>
                      </a:r>
                      <a:endParaRPr lang="en-US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38849">
                <a:tc gridSpan="6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Semester 4</a:t>
                      </a:r>
                      <a:endParaRPr lang="en-US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7769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AIF182100-04</a:t>
                      </a: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Analisis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Desain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Berorientasi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Objek</a:t>
                      </a:r>
                      <a:endParaRPr lang="en-US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AIF182105-02</a:t>
                      </a:r>
                    </a:p>
                  </a:txBody>
                  <a:tcPr marL="68580" marR="68580" marT="0" marB="0"/>
                </a:tc>
              </a:tr>
              <a:tr h="65793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AIF182302-04</a:t>
                      </a: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Majemen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Informasi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dan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Basis Data</a:t>
                      </a: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AIF182101-03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</a:tr>
              <a:tr h="10012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AIF182204-03</a:t>
                      </a: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Pemrograman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Berbasis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Web</a:t>
                      </a: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AIF182302-04 (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bersamaan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atau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sudah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tempuh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</a:tr>
              <a:tr h="36301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AIF182206-03</a:t>
                      </a: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Sistem Operasi</a:t>
                      </a: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AIF182101-03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</a:tr>
              <a:tr h="104232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AIF182308-03</a:t>
                      </a: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Pengantar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Sistem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Informasi</a:t>
                      </a:r>
                      <a:endParaRPr lang="en-US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AIF182302-04 (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bersamaan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atau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sudah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tempuh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AIF181105-02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900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Analisis</a:t>
            </a:r>
            <a:r>
              <a:rPr lang="en-US" dirty="0" smtClean="0"/>
              <a:t> </a:t>
            </a:r>
            <a:r>
              <a:rPr lang="en-US" dirty="0" err="1" smtClean="0"/>
              <a:t>SIAModels</a:t>
            </a:r>
            <a:r>
              <a:rPr lang="en-US" dirty="0" smtClean="0"/>
              <a:t> (</a:t>
            </a:r>
            <a:r>
              <a:rPr lang="en-US" i="1" dirty="0" smtClean="0"/>
              <a:t>Package</a:t>
            </a:r>
            <a:r>
              <a:rPr lang="en-US" dirty="0" smtClean="0"/>
              <a:t> </a:t>
            </a:r>
            <a:r>
              <a:rPr lang="en-US" i="1" dirty="0" err="1" smtClean="0"/>
              <a:t>id.ac.unpar.siamodels.matakuliah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136526"/>
            <a:ext cx="8901006" cy="426427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i="1" dirty="0" err="1" smtClean="0"/>
              <a:t>Beberapa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mata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kuliah</a:t>
            </a:r>
            <a:r>
              <a:rPr lang="en-US" sz="2400" i="1" dirty="0" smtClean="0"/>
              <a:t> yang </a:t>
            </a:r>
            <a:r>
              <a:rPr lang="en-US" sz="2400" i="1" dirty="0" err="1" smtClean="0"/>
              <a:t>perlu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dibuat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untuk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kurikulum</a:t>
            </a:r>
            <a:r>
              <a:rPr lang="en-US" sz="2400" i="1" dirty="0" smtClean="0"/>
              <a:t> 2018, </a:t>
            </a:r>
            <a:r>
              <a:rPr lang="en-US" sz="2400" i="1" dirty="0" err="1" smtClean="0"/>
              <a:t>yaitu</a:t>
            </a:r>
            <a:r>
              <a:rPr lang="en-US" sz="2400" i="1" dirty="0" smtClean="0"/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i="1" dirty="0" err="1" smtClean="0"/>
              <a:t>Kelas</a:t>
            </a:r>
            <a:r>
              <a:rPr lang="en-US" sz="2200" i="1" dirty="0" smtClean="0"/>
              <a:t> AIF182100_04 </a:t>
            </a:r>
            <a:r>
              <a:rPr lang="en-US" sz="2200" i="1" dirty="0" err="1" smtClean="0"/>
              <a:t>untuk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merepresentasikan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mata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kuliah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Analisis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Desain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Berorentasi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Objek</a:t>
            </a:r>
            <a:endParaRPr lang="en-US" sz="2200" i="1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i="1" dirty="0" err="1" smtClean="0"/>
              <a:t>Kelas</a:t>
            </a:r>
            <a:r>
              <a:rPr lang="en-US" sz="2200" i="1" dirty="0" smtClean="0"/>
              <a:t> AIF182302_04 </a:t>
            </a:r>
            <a:r>
              <a:rPr lang="en-US" sz="2200" i="1" dirty="0" err="1" smtClean="0"/>
              <a:t>untuk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merepresentasikan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mata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kuliah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Manajemen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Informasi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dan</a:t>
            </a:r>
            <a:r>
              <a:rPr lang="en-US" sz="2200" i="1" dirty="0" smtClean="0"/>
              <a:t> Basis Data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i="1" dirty="0" err="1" smtClean="0"/>
              <a:t>Kelas</a:t>
            </a:r>
            <a:r>
              <a:rPr lang="en-US" sz="2200" i="1" dirty="0" smtClean="0"/>
              <a:t> AIF182204_03 </a:t>
            </a:r>
            <a:r>
              <a:rPr lang="en-US" sz="2200" i="1" dirty="0" err="1" smtClean="0"/>
              <a:t>untuk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merepresentasikan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mata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kuliah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Pemrograman</a:t>
            </a:r>
            <a:r>
              <a:rPr lang="en-US" sz="2200" i="1" dirty="0" smtClean="0"/>
              <a:t> </a:t>
            </a:r>
            <a:r>
              <a:rPr lang="en-US" sz="2200" i="1" dirty="0" err="1" smtClean="0"/>
              <a:t>Berbasis</a:t>
            </a:r>
            <a:r>
              <a:rPr lang="en-US" sz="2200" i="1" dirty="0" smtClean="0"/>
              <a:t> Web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i="1" dirty="0" err="1" smtClean="0"/>
              <a:t>dst</a:t>
            </a:r>
            <a:endParaRPr lang="en-US" sz="2200" i="1" dirty="0" smtClean="0"/>
          </a:p>
        </p:txBody>
      </p:sp>
    </p:spTree>
    <p:extLst>
      <p:ext uri="{BB962C8B-B14F-4D97-AF65-F5344CB8AC3E}">
        <p14:creationId xmlns:p14="http://schemas.microsoft.com/office/powerpoint/2010/main" val="111669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3999</TotalTime>
  <Words>807</Words>
  <Application>Microsoft Office PowerPoint</Application>
  <PresentationFormat>Widescreen</PresentationFormat>
  <Paragraphs>189</Paragraphs>
  <Slides>20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Bookman Old Style</vt:lpstr>
      <vt:lpstr>Calibri</vt:lpstr>
      <vt:lpstr>Rockwell</vt:lpstr>
      <vt:lpstr>Times New Roman</vt:lpstr>
      <vt:lpstr>Wingdings</vt:lpstr>
      <vt:lpstr>Damask</vt:lpstr>
      <vt:lpstr>Migrasi IFStudentPortal  dan  SIAModels  Ke  Kurikulum 2018</vt:lpstr>
      <vt:lpstr>Latar Belakang</vt:lpstr>
      <vt:lpstr>Latar Belakang (cont.)</vt:lpstr>
      <vt:lpstr>Latar Belakang (cont.)</vt:lpstr>
      <vt:lpstr>tujuan</vt:lpstr>
      <vt:lpstr>Diagram Kelas IFStudentPortal Saat Ini</vt:lpstr>
      <vt:lpstr>Diagram Kelas SIAModels Saat Ini</vt:lpstr>
      <vt:lpstr>Kurikulum 2018 (Prasyarat Mata Kuliah Semester 4)</vt:lpstr>
      <vt:lpstr>Analisis SIAModels (Package id.ac.unpar.siamodels.matakuliah)</vt:lpstr>
      <vt:lpstr>Analisis SIAModels (Package id.ac.unpar.siamodels.matakuliah.interfaces)</vt:lpstr>
      <vt:lpstr>Rancangan Diagram Kelas</vt:lpstr>
      <vt:lpstr>Kurikulum 2018 (Angka Akhir dan Konversinya)</vt:lpstr>
      <vt:lpstr>Analisis SIAModels (Package id.ac.unpar.ac.siamodels)</vt:lpstr>
      <vt:lpstr>Analisis SIAModels (Package id.ac.unpar.ac.siamodels) cont.</vt:lpstr>
      <vt:lpstr>Analisis IFStudentPortal (Package Models.Support)</vt:lpstr>
      <vt:lpstr>Rancangan Diagram kELAS</vt:lpstr>
      <vt:lpstr>Kurikulum 2018 (Syarat Kelulusan)</vt:lpstr>
      <vt:lpstr>Struktur Kurikulum 2018 (Semester 7 dan 8)</vt:lpstr>
      <vt:lpstr>Analisis SIAModels(Package id.ac.unpar.siamodels.prodi.teknikinformatika)</vt:lpstr>
      <vt:lpstr>Sekian dan Terima Kasih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Migrasi IFStudentPortal dan SIAModels Ke Kurikulum 2018</dc:title>
  <dc:creator>Windows User</dc:creator>
  <cp:lastModifiedBy>Windows User</cp:lastModifiedBy>
  <cp:revision>54</cp:revision>
  <dcterms:created xsi:type="dcterms:W3CDTF">2018-05-10T14:40:19Z</dcterms:created>
  <dcterms:modified xsi:type="dcterms:W3CDTF">2018-05-14T08:10:51Z</dcterms:modified>
</cp:coreProperties>
</file>

<file path=docProps/thumbnail.jpeg>
</file>